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3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99"/>
    <p:restoredTop sz="72391"/>
  </p:normalViewPr>
  <p:slideViewPr>
    <p:cSldViewPr snapToGrid="0" snapToObjects="1">
      <p:cViewPr>
        <p:scale>
          <a:sx n="85" d="100"/>
          <a:sy n="85" d="100"/>
        </p:scale>
        <p:origin x="2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E97C8-C0C2-AE48-9DA5-6770FE9ED27A}" type="datetimeFigureOut">
              <a:rPr lang="en-US" smtClean="0"/>
              <a:t>6/17/21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12947-CD43-7A46-B4AF-D58C84200543}" type="slidenum">
              <a:rPr lang="en-US" smtClean="0"/>
              <a:t>‹#›</a:t>
            </a:fld>
            <a:endParaRPr lang="en-US"/>
          </a:p>
        </p:txBody>
      </p:sp>
    </p:spTree>
    <p:extLst>
      <p:ext uri="{BB962C8B-B14F-4D97-AF65-F5344CB8AC3E}">
        <p14:creationId xmlns:p14="http://schemas.microsoft.com/office/powerpoint/2010/main" val="3884190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Allison: Hi everyone, thank you for joining us today. We’re excited to tell you about our process of “Developing a datasets-based R package to teach environmental data science.” </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I’m Allison Horst, I’m an Assistant Teaching Professor at the Bren School of Environmental Science and Management at UC Santa Barbara.</a:t>
            </a:r>
            <a:endParaRPr lang="en-US" dirty="0">
              <a:effectLst/>
            </a:endParaRPr>
          </a:p>
          <a:p>
            <a:pPr rtl="0"/>
            <a:br>
              <a:rPr lang="en-US" dirty="0"/>
            </a:br>
            <a:r>
              <a:rPr lang="en-US" dirty="0"/>
              <a:t>Julien: </a:t>
            </a:r>
            <a:r>
              <a:rPr lang="en-US" sz="1200" b="0" i="0" u="none" strike="noStrike" kern="1200" dirty="0">
                <a:solidFill>
                  <a:schemeClr val="tx1"/>
                </a:solidFill>
                <a:effectLst/>
                <a:latin typeface="+mn-lt"/>
                <a:ea typeface="+mn-ea"/>
                <a:cs typeface="+mn-cs"/>
              </a:rPr>
              <a:t>Hi everyone,  I’m Julien Brun, I am a Senior Data Scientist at NCEAS where I help scientists to develop reproducible analytical workflows.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1</a:t>
            </a:fld>
            <a:endParaRPr lang="en-US"/>
          </a:p>
        </p:txBody>
      </p:sp>
    </p:spTree>
    <p:extLst>
      <p:ext uri="{BB962C8B-B14F-4D97-AF65-F5344CB8AC3E}">
        <p14:creationId xmlns:p14="http://schemas.microsoft.com/office/powerpoint/2010/main" val="806923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Julien: </a:t>
            </a:r>
            <a:r>
              <a:rPr lang="en-US" sz="1200" b="0" i="0" u="none" strike="noStrike" kern="1200" dirty="0">
                <a:solidFill>
                  <a:schemeClr val="tx1"/>
                </a:solidFill>
                <a:effectLst/>
                <a:latin typeface="+mn-lt"/>
                <a:ea typeface="+mn-ea"/>
                <a:cs typeface="+mn-cs"/>
              </a:rPr>
              <a:t>From the beginning we wanted to establish a reproducible workflow to ingest content into the </a:t>
            </a:r>
            <a:r>
              <a:rPr lang="en-US" sz="1200" b="0" i="0" u="none" strike="noStrike" kern="1200" dirty="0" err="1">
                <a:solidFill>
                  <a:schemeClr val="tx1"/>
                </a:solidFill>
                <a:effectLst/>
                <a:latin typeface="+mn-lt"/>
                <a:ea typeface="+mn-ea"/>
                <a:cs typeface="+mn-cs"/>
              </a:rPr>
              <a:t>lterdataset</a:t>
            </a:r>
            <a:r>
              <a:rPr lang="en-US" sz="1200" b="0" i="0" u="none" strike="noStrike" kern="1200" dirty="0">
                <a:solidFill>
                  <a:schemeClr val="tx1"/>
                </a:solidFill>
                <a:effectLst/>
                <a:latin typeface="+mn-lt"/>
                <a:ea typeface="+mn-ea"/>
                <a:cs typeface="+mn-cs"/>
              </a:rPr>
              <a:t> R package. We know that most of these data are long-term time-series and that in a few years we might want to update it. We also had the advantage that we could rely on the good practices and existing infrastructures used to manage LTER datasets. </a:t>
            </a:r>
            <a:endParaRPr lang="en-US"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journey of a data sample from our package starts in the field where scientists collect data in sometimes difficult conditions.</a:t>
            </a:r>
          </a:p>
          <a:p>
            <a:pPr rtl="0"/>
            <a:endParaRPr lang="en-US" dirty="0">
              <a:effectLst/>
            </a:endParaRPr>
          </a:p>
          <a:p>
            <a:pPr rtl="0"/>
            <a:r>
              <a:rPr lang="en-US" sz="1200" b="0" i="0" u="none" strike="noStrike" kern="1200" dirty="0">
                <a:solidFill>
                  <a:schemeClr val="tx1"/>
                </a:solidFill>
                <a:effectLst/>
                <a:latin typeface="+mn-lt"/>
                <a:ea typeface="+mn-ea"/>
                <a:cs typeface="+mn-cs"/>
              </a:rPr>
              <a:t>Each LTER site has a data manager that is charge of documenting and preserving the data collected into a data repository, most of the time of LTER the environmental data initiative or EDI.</a:t>
            </a:r>
          </a:p>
          <a:p>
            <a:pPr rtl="0"/>
            <a:endParaRPr lang="en-US" dirty="0">
              <a:effectLst/>
            </a:endParaRPr>
          </a:p>
          <a:p>
            <a:pPr rtl="0"/>
            <a:r>
              <a:rPr lang="en-US" sz="1200" b="0" i="0" u="none" strike="noStrike" kern="1200" dirty="0">
                <a:solidFill>
                  <a:schemeClr val="tx1"/>
                </a:solidFill>
                <a:effectLst/>
                <a:latin typeface="+mn-lt"/>
                <a:ea typeface="+mn-ea"/>
                <a:cs typeface="+mn-cs"/>
              </a:rPr>
              <a:t>EDI is part of federation of data repositories </a:t>
            </a:r>
            <a:r>
              <a:rPr lang="en-US" sz="1200" b="0" i="0" u="none" strike="noStrike" kern="1200" dirty="0" err="1">
                <a:solidFill>
                  <a:schemeClr val="tx1"/>
                </a:solidFill>
                <a:effectLst/>
                <a:latin typeface="+mn-lt"/>
                <a:ea typeface="+mn-ea"/>
                <a:cs typeface="+mn-cs"/>
              </a:rPr>
              <a:t>DataONE</a:t>
            </a:r>
            <a:r>
              <a:rPr lang="en-US" sz="1200" b="0" i="0" u="none" strike="noStrike" kern="1200" dirty="0">
                <a:solidFill>
                  <a:schemeClr val="tx1"/>
                </a:solidFill>
                <a:effectLst/>
                <a:latin typeface="+mn-lt"/>
                <a:ea typeface="+mn-ea"/>
                <a:cs typeface="+mn-cs"/>
              </a:rPr>
              <a:t> which aggregates metadata from more than 40 data repositories to improve data discovery. </a:t>
            </a:r>
            <a:r>
              <a:rPr lang="en-US" sz="1200" b="0" i="0" u="none" strike="noStrike" kern="1200" dirty="0" err="1">
                <a:solidFill>
                  <a:schemeClr val="tx1"/>
                </a:solidFill>
                <a:effectLst/>
                <a:latin typeface="+mn-lt"/>
                <a:ea typeface="+mn-ea"/>
                <a:cs typeface="+mn-cs"/>
              </a:rPr>
              <a:t>DataONE</a:t>
            </a:r>
            <a:r>
              <a:rPr lang="en-US" sz="1200" b="0" i="0" u="none" strike="noStrike" kern="1200" dirty="0">
                <a:solidFill>
                  <a:schemeClr val="tx1"/>
                </a:solidFill>
                <a:effectLst/>
                <a:latin typeface="+mn-lt"/>
                <a:ea typeface="+mn-ea"/>
                <a:cs typeface="+mn-cs"/>
              </a:rPr>
              <a:t> provides APIs and R packages to interact with its services.</a:t>
            </a:r>
            <a:endParaRPr lang="en-US"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10</a:t>
            </a:fld>
            <a:endParaRPr lang="en-US"/>
          </a:p>
        </p:txBody>
      </p:sp>
    </p:spTree>
    <p:extLst>
      <p:ext uri="{BB962C8B-B14F-4D97-AF65-F5344CB8AC3E}">
        <p14:creationId xmlns:p14="http://schemas.microsoft.com/office/powerpoint/2010/main" val="4202432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Julien: </a:t>
            </a:r>
            <a:r>
              <a:rPr lang="en-US" sz="1200" b="0" i="0" u="none" strike="noStrike" kern="1200" dirty="0">
                <a:solidFill>
                  <a:schemeClr val="tx1"/>
                </a:solidFill>
                <a:effectLst/>
                <a:latin typeface="+mn-lt"/>
                <a:ea typeface="+mn-ea"/>
                <a:cs typeface="+mn-cs"/>
              </a:rPr>
              <a:t>Once we had selected a dataset we thought of interest (a lot of trials and errors here as Allison mentioned earlier in the talk),  we relied on the </a:t>
            </a:r>
            <a:r>
              <a:rPr lang="en-US" sz="1200" b="0" i="0" u="none" strike="noStrike" kern="1200" dirty="0" err="1">
                <a:solidFill>
                  <a:schemeClr val="tx1"/>
                </a:solidFill>
                <a:effectLst/>
                <a:latin typeface="+mn-lt"/>
                <a:ea typeface="+mn-ea"/>
                <a:cs typeface="+mn-cs"/>
              </a:rPr>
              <a:t>metajam</a:t>
            </a:r>
            <a:r>
              <a:rPr lang="en-US" sz="1200" b="0" i="0" u="none" strike="noStrike" kern="1200" dirty="0">
                <a:solidFill>
                  <a:schemeClr val="tx1"/>
                </a:solidFill>
                <a:effectLst/>
                <a:latin typeface="+mn-lt"/>
                <a:ea typeface="+mn-ea"/>
                <a:cs typeface="+mn-cs"/>
              </a:rPr>
              <a:t> package to download data and metadata directly into our R environment.</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We then work on creating a sample from the original dataset to make it easy to both understand and manipulate. We leverage the original metadata to document the data sample in the R documentation.</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Once we had our sample, we developed a vignette to showcase what type of data science manipulation could be taught using this specific datasets, such as for example how to deal with NAs, join two datasets, implement a regression and much more. </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The final step was to create a website to make the package content more accessible and easier to navigate to non R users.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11</a:t>
            </a:fld>
            <a:endParaRPr lang="en-US"/>
          </a:p>
        </p:txBody>
      </p:sp>
    </p:spTree>
    <p:extLst>
      <p:ext uri="{BB962C8B-B14F-4D97-AF65-F5344CB8AC3E}">
        <p14:creationId xmlns:p14="http://schemas.microsoft.com/office/powerpoint/2010/main" val="321468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Julien: </a:t>
            </a:r>
            <a:r>
              <a:rPr lang="en-US" sz="1200" b="0" i="0" u="none" strike="noStrike" kern="1200" dirty="0">
                <a:solidFill>
                  <a:schemeClr val="tx1"/>
                </a:solidFill>
                <a:effectLst/>
                <a:latin typeface="+mn-lt"/>
                <a:ea typeface="+mn-ea"/>
                <a:cs typeface="+mn-cs"/>
              </a:rPr>
              <a:t>Diving a little deeper in our package structure, on the left you can see the file structure of the package with the usual suspect if you are used to R package.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like to think of the content organized around 4 main categories: </a:t>
            </a:r>
          </a:p>
          <a:p>
            <a:pPr rtl="0"/>
            <a:endParaRPr lang="en-US" dirty="0">
              <a:effectLst/>
            </a:endParaRPr>
          </a:p>
          <a:p>
            <a:pPr rtl="0" fontAlgn="base"/>
            <a:r>
              <a:rPr lang="en-US" sz="1200" b="0" i="0" u="none" strike="noStrike" kern="1200" dirty="0">
                <a:solidFill>
                  <a:schemeClr val="tx1"/>
                </a:solidFill>
                <a:effectLst/>
                <a:latin typeface="+mn-lt"/>
                <a:ea typeface="+mn-ea"/>
                <a:cs typeface="+mn-cs"/>
              </a:rPr>
              <a:t>1. Sample: </a:t>
            </a:r>
          </a:p>
          <a:p>
            <a:pPr lvl="1" rtl="0" fontAlgn="base"/>
            <a:r>
              <a:rPr lang="en-US" sz="1200" b="0" i="0" u="none" strike="noStrike" kern="1200" dirty="0">
                <a:solidFill>
                  <a:schemeClr val="tx1"/>
                </a:solidFill>
                <a:effectLst/>
                <a:latin typeface="+mn-lt"/>
                <a:ea typeface="+mn-ea"/>
                <a:cs typeface="+mn-cs"/>
              </a:rPr>
              <a:t>We developed R scripts to download the raw data and compute the sample. Although it is an R script we use R markdown tags to be able the happen these scripts at the bottom of the vignette showcasing potential Data Science topic to teach using this sample</a:t>
            </a:r>
          </a:p>
          <a:p>
            <a:pPr lvl="1" rtl="0" fontAlgn="base"/>
            <a:r>
              <a:rPr lang="en-US" sz="1200" b="0" i="0" u="none" strike="noStrike" kern="1200" dirty="0">
                <a:solidFill>
                  <a:schemeClr val="tx1"/>
                </a:solidFill>
                <a:effectLst/>
                <a:latin typeface="+mn-lt"/>
                <a:ea typeface="+mn-ea"/>
                <a:cs typeface="+mn-cs"/>
              </a:rPr>
              <a:t>Data samples were saved as a </a:t>
            </a:r>
            <a:r>
              <a:rPr lang="en-US" sz="1200" b="0" i="0" u="none" strike="noStrike" kern="1200" dirty="0" err="1">
                <a:solidFill>
                  <a:schemeClr val="tx1"/>
                </a:solidFill>
                <a:effectLst/>
                <a:latin typeface="+mn-lt"/>
                <a:ea typeface="+mn-ea"/>
                <a:cs typeface="+mn-cs"/>
              </a:rPr>
              <a:t>rda</a:t>
            </a:r>
            <a:r>
              <a:rPr lang="en-US" sz="1200" b="0" i="0" u="none" strike="noStrike" kern="1200" dirty="0">
                <a:solidFill>
                  <a:schemeClr val="tx1"/>
                </a:solidFill>
                <a:effectLst/>
                <a:latin typeface="+mn-lt"/>
                <a:ea typeface="+mn-ea"/>
                <a:cs typeface="+mn-cs"/>
              </a:rPr>
              <a:t> files in the data folder</a:t>
            </a:r>
          </a:p>
          <a:p>
            <a:pPr lvl="1"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2. Document: Then the documentation of the data sample was created relying on the original metadata. It was a very manual step we would love to automate at some point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3. Demonstrate: an </a:t>
            </a:r>
            <a:r>
              <a:rPr lang="en-US" sz="1200" b="0" i="0" u="none" strike="noStrike" kern="1200" dirty="0" err="1">
                <a:solidFill>
                  <a:schemeClr val="tx1"/>
                </a:solidFill>
                <a:effectLst/>
                <a:latin typeface="+mn-lt"/>
                <a:ea typeface="+mn-ea"/>
                <a:cs typeface="+mn-cs"/>
              </a:rPr>
              <a:t>Rmarkdown</a:t>
            </a:r>
            <a:r>
              <a:rPr lang="en-US" sz="1200" b="0" i="0" u="none" strike="noStrike" kern="1200" dirty="0">
                <a:solidFill>
                  <a:schemeClr val="tx1"/>
                </a:solidFill>
                <a:effectLst/>
                <a:latin typeface="+mn-lt"/>
                <a:ea typeface="+mn-ea"/>
                <a:cs typeface="+mn-cs"/>
              </a:rPr>
              <a:t> vignette was developed to showcase a specific type of analysis or data manipulation we think this dataset could be used to teach.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4. Share: Of course the R package is the main way we envision this content to be shared, but we also wanted to reach out non-R users and leverage </a:t>
            </a:r>
            <a:r>
              <a:rPr lang="en-US" sz="1200" b="0" i="0" u="none" strike="noStrike" kern="1200" dirty="0" err="1">
                <a:solidFill>
                  <a:schemeClr val="tx1"/>
                </a:solidFill>
                <a:effectLst/>
                <a:latin typeface="+mn-lt"/>
                <a:ea typeface="+mn-ea"/>
                <a:cs typeface="+mn-cs"/>
              </a:rPr>
              <a:t>packagedown</a:t>
            </a:r>
            <a:r>
              <a:rPr lang="en-US" sz="1200" b="0" i="0" u="none" strike="noStrike" kern="1200" dirty="0">
                <a:solidFill>
                  <a:schemeClr val="tx1"/>
                </a:solidFill>
                <a:effectLst/>
                <a:latin typeface="+mn-lt"/>
                <a:ea typeface="+mn-ea"/>
                <a:cs typeface="+mn-cs"/>
              </a:rPr>
              <a:t> and GitHub pages to expose the content via a website</a:t>
            </a: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12</a:t>
            </a:fld>
            <a:endParaRPr lang="en-US"/>
          </a:p>
        </p:txBody>
      </p:sp>
    </p:spTree>
    <p:extLst>
      <p:ext uri="{BB962C8B-B14F-4D97-AF65-F5344CB8AC3E}">
        <p14:creationId xmlns:p14="http://schemas.microsoft.com/office/powerpoint/2010/main" val="163597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Julien: Once that workflow was established, we needed a team to help with dataset picking and developing use case examples. We wanted this to be a learning experience! </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At the same time UCSB Data Science capstone program was seeking mentors to help their undergraduate students from the statistics and computer science departments to get first hand experience with real (ready messy) data.</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We were able to onboard 5 talented students on our project to work with us from January to June to develop samples and examples.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13</a:t>
            </a:fld>
            <a:endParaRPr lang="en-US"/>
          </a:p>
        </p:txBody>
      </p:sp>
    </p:spTree>
    <p:extLst>
      <p:ext uri="{BB962C8B-B14F-4D97-AF65-F5344CB8AC3E}">
        <p14:creationId xmlns:p14="http://schemas.microsoft.com/office/powerpoint/2010/main" val="217922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Julien: </a:t>
            </a:r>
            <a:r>
              <a:rPr lang="en-US" sz="1200" b="0" i="0" u="none" strike="noStrike" kern="1200" dirty="0">
                <a:solidFill>
                  <a:schemeClr val="tx1"/>
                </a:solidFill>
                <a:effectLst/>
                <a:latin typeface="+mn-lt"/>
                <a:ea typeface="+mn-ea"/>
                <a:cs typeface="+mn-cs"/>
              </a:rPr>
              <a:t>We think a good way to group the skills students have developed through this project in 3 main categories:</a:t>
            </a:r>
          </a:p>
          <a:p>
            <a:endParaRPr lang="en-US" dirty="0">
              <a:effectLst/>
            </a:endParaRPr>
          </a:p>
          <a:p>
            <a:pPr rtl="0" fontAlgn="base"/>
            <a:r>
              <a:rPr lang="en-US" sz="1200" b="0" i="0" u="none" strike="noStrike" kern="1200" dirty="0">
                <a:solidFill>
                  <a:schemeClr val="tx1"/>
                </a:solidFill>
                <a:effectLst/>
                <a:latin typeface="+mn-lt"/>
                <a:ea typeface="+mn-ea"/>
                <a:cs typeface="+mn-cs"/>
              </a:rPr>
              <a:t>Programming practices: </a:t>
            </a:r>
          </a:p>
          <a:p>
            <a:pPr lvl="1" rtl="0" fontAlgn="base"/>
            <a:r>
              <a:rPr lang="en-US" sz="1200" b="0" i="0" u="none" strike="noStrike" kern="1200" dirty="0">
                <a:solidFill>
                  <a:schemeClr val="tx1"/>
                </a:solidFill>
                <a:effectLst/>
                <a:latin typeface="+mn-lt"/>
                <a:ea typeface="+mn-ea"/>
                <a:cs typeface="+mn-cs"/>
              </a:rPr>
              <a:t>Data analysis doing a deep dive into the </a:t>
            </a:r>
            <a:r>
              <a:rPr lang="en-US" sz="1200" b="0" i="0" u="none" strike="noStrike" kern="1200" dirty="0" err="1">
                <a:solidFill>
                  <a:schemeClr val="tx1"/>
                </a:solidFill>
                <a:effectLst/>
                <a:latin typeface="+mn-lt"/>
                <a:ea typeface="+mn-ea"/>
                <a:cs typeface="+mn-cs"/>
              </a:rPr>
              <a:t>tidyverse</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Rmarkdown</a:t>
            </a:r>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Collaborative coding practices learning how to work with others using git, GitHub and code review</a:t>
            </a:r>
          </a:p>
          <a:p>
            <a:pPr lvl="1" rtl="0" fontAlgn="base"/>
            <a:r>
              <a:rPr lang="en-US" sz="1200" b="0" i="0" u="none" strike="noStrike" kern="1200" dirty="0">
                <a:solidFill>
                  <a:schemeClr val="tx1"/>
                </a:solidFill>
                <a:effectLst/>
                <a:latin typeface="+mn-lt"/>
                <a:ea typeface="+mn-ea"/>
                <a:cs typeface="+mn-cs"/>
              </a:rPr>
              <a:t>R package development using </a:t>
            </a:r>
            <a:r>
              <a:rPr lang="en-US" sz="1200" b="0" i="0" u="none" strike="noStrike" kern="1200" dirty="0" err="1">
                <a:solidFill>
                  <a:schemeClr val="tx1"/>
                </a:solidFill>
                <a:effectLst/>
                <a:latin typeface="+mn-lt"/>
                <a:ea typeface="+mn-ea"/>
                <a:cs typeface="+mn-cs"/>
              </a:rPr>
              <a:t>devtool</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usethis</a:t>
            </a:r>
            <a:endParaRPr lang="en-US" sz="1200" b="0" i="0" u="none" strike="noStrike" kern="1200" dirty="0">
              <a:solidFill>
                <a:schemeClr val="tx1"/>
              </a:solidFill>
              <a:effectLst/>
              <a:latin typeface="+mn-lt"/>
              <a:ea typeface="+mn-ea"/>
              <a:cs typeface="+mn-cs"/>
            </a:endParaRPr>
          </a:p>
          <a:p>
            <a:pPr lvl="1"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Data Management: by finding data in data repository and learning how to leverage and create metadata</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Website development: using tools from the </a:t>
            </a:r>
            <a:r>
              <a:rPr lang="en-US" sz="1200" b="0" i="0" u="none" strike="noStrike" kern="1200" dirty="0" err="1">
                <a:solidFill>
                  <a:schemeClr val="tx1"/>
                </a:solidFill>
                <a:effectLst/>
                <a:latin typeface="+mn-lt"/>
                <a:ea typeface="+mn-ea"/>
                <a:cs typeface="+mn-cs"/>
              </a:rPr>
              <a:t>Rmarkdown</a:t>
            </a:r>
            <a:r>
              <a:rPr lang="en-US" sz="1200" b="0" i="0" u="none" strike="noStrike" kern="1200" dirty="0">
                <a:solidFill>
                  <a:schemeClr val="tx1"/>
                </a:solidFill>
                <a:effectLst/>
                <a:latin typeface="+mn-lt"/>
                <a:ea typeface="+mn-ea"/>
                <a:cs typeface="+mn-cs"/>
              </a:rPr>
              <a:t> ecosystem such as package down but also customizing website using </a:t>
            </a:r>
            <a:r>
              <a:rPr lang="en-US" sz="1200" b="0" i="0" u="none" strike="noStrike" kern="1200" dirty="0" err="1">
                <a:solidFill>
                  <a:schemeClr val="tx1"/>
                </a:solidFill>
                <a:effectLst/>
                <a:latin typeface="+mn-lt"/>
                <a:ea typeface="+mn-ea"/>
                <a:cs typeface="+mn-cs"/>
              </a:rPr>
              <a:t>css</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14</a:t>
            </a:fld>
            <a:endParaRPr lang="en-US"/>
          </a:p>
        </p:txBody>
      </p:sp>
    </p:spTree>
    <p:extLst>
      <p:ext uri="{BB962C8B-B14F-4D97-AF65-F5344CB8AC3E}">
        <p14:creationId xmlns:p14="http://schemas.microsoft.com/office/powerpoint/2010/main" val="3710099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Julien: Currently the package contains 19 data samples created so far.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are currently curating the vignettes to make the package more coherent in terms of data science topics. Here for example you can see that we do not currently have logistic regression covered.</a:t>
            </a: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15</a:t>
            </a:fld>
            <a:endParaRPr lang="en-US"/>
          </a:p>
        </p:txBody>
      </p:sp>
    </p:spTree>
    <p:extLst>
      <p:ext uri="{BB962C8B-B14F-4D97-AF65-F5344CB8AC3E}">
        <p14:creationId xmlns:p14="http://schemas.microsoft.com/office/powerpoint/2010/main" val="2388696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Julien: Here is an example of the content of a vignette about lake ice cover trends in the North Temperate Lakes. This example is looking how ice cover duration, a potential indicator of climate change, and air temperature are evolving over the last 150 years.</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Developing this data sample and vignette required merging two different datasets of different temporal resolution and develop various data visualizations and analysis to investigate the trends and their relationship.</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Now back to Allison for some final thoughts!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16</a:t>
            </a:fld>
            <a:endParaRPr lang="en-US"/>
          </a:p>
        </p:txBody>
      </p:sp>
    </p:spTree>
    <p:extLst>
      <p:ext uri="{BB962C8B-B14F-4D97-AF65-F5344CB8AC3E}">
        <p14:creationId xmlns:p14="http://schemas.microsoft.com/office/powerpoint/2010/main" val="154481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Allison: While this is still a package in progress, some major takeaways from this project are: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1. First, modern, curated, versatile and well-documented datasets are in demand, and very appreciated by teachers and learners</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2. When you do, you might consider sharing it as an R package, which is a great way to give other R users access to your data - including in environmental science, where R is one of the most common languages</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3. And three, creating a datasets package in R is a great way for data science students and learners to combine *many* different skills and concepts in one meaningful project. One student on our team, </a:t>
            </a:r>
            <a:r>
              <a:rPr lang="en-US" sz="1200" b="0" i="0" u="none" strike="noStrike" kern="1200" dirty="0" err="1">
                <a:solidFill>
                  <a:schemeClr val="tx1"/>
                </a:solidFill>
                <a:effectLst/>
                <a:latin typeface="+mn-lt"/>
                <a:ea typeface="+mn-ea"/>
                <a:cs typeface="+mn-cs"/>
              </a:rPr>
              <a:t>Adhitya</a:t>
            </a:r>
            <a:r>
              <a:rPr lang="en-US" sz="1200" b="0" i="0" u="none" strike="noStrike" kern="1200" dirty="0">
                <a:solidFill>
                  <a:schemeClr val="tx1"/>
                </a:solidFill>
                <a:effectLst/>
                <a:latin typeface="+mn-lt"/>
                <a:ea typeface="+mn-ea"/>
                <a:cs typeface="+mn-cs"/>
              </a:rPr>
              <a:t>, recently sent along an email that said “At the start of winter, I had no idea how to even begin developing an R package or collaborate with others using GitHub. I learned so much during my time on the project!” So we definitely recommend making a datasets-based R package as a great learning project with what we think is a very valuable product!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17</a:t>
            </a:fld>
            <a:endParaRPr lang="en-US"/>
          </a:p>
        </p:txBody>
      </p:sp>
    </p:spTree>
    <p:extLst>
      <p:ext uri="{BB962C8B-B14F-4D97-AF65-F5344CB8AC3E}">
        <p14:creationId xmlns:p14="http://schemas.microsoft.com/office/powerpoint/2010/main" val="995485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Allison: With that, we’d like to thank all the people and groups supporting this project. In particular we’d like to thank folks from the LTER Network including Marty Downs, site information managers and the education team for sharing ideas and feedback with us on this project. A huge thank you goes out to the 5 UCSB undergraduate students (Adithya, Karen, Lia, Sam and Sophia) for their hard work on this project, and to their capstone advisor Dr. Sang-Yun Oh. And also to the developers, maintainers, and contributors of R packages that made this project possible.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We’ve shared a link here to a sampler version of our package containing three datasets, which is available to install from </a:t>
            </a:r>
            <a:r>
              <a:rPr lang="en-US" sz="1200" b="0" i="0" u="none" strike="noStrike" kern="1200" dirty="0" err="1">
                <a:solidFill>
                  <a:schemeClr val="tx1"/>
                </a:solidFill>
                <a:effectLst/>
                <a:latin typeface="+mn-lt"/>
                <a:ea typeface="+mn-ea"/>
                <a:cs typeface="+mn-cs"/>
              </a:rPr>
              <a:t>github</a:t>
            </a:r>
            <a:r>
              <a:rPr lang="en-US" sz="1200" b="0" i="0" u="none" strike="noStrike" kern="1200" dirty="0">
                <a:solidFill>
                  <a:schemeClr val="tx1"/>
                </a:solidFill>
                <a:effectLst/>
                <a:latin typeface="+mn-lt"/>
                <a:ea typeface="+mn-ea"/>
                <a:cs typeface="+mn-cs"/>
              </a:rPr>
              <a:t> at </a:t>
            </a:r>
            <a:r>
              <a:rPr lang="en-US" sz="1200" b="0" i="0" u="none" strike="noStrike" kern="1200" dirty="0" err="1">
                <a:solidFill>
                  <a:schemeClr val="tx1"/>
                </a:solidFill>
                <a:effectLst/>
                <a:latin typeface="+mn-lt"/>
                <a:ea typeface="+mn-ea"/>
                <a:cs typeface="+mn-cs"/>
              </a:rPr>
              <a:t>github.com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lter</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lterdatasampler</a:t>
            </a:r>
            <a:r>
              <a:rPr lang="en-US" sz="1200" b="0" i="0" u="none" strike="noStrike" kern="1200" dirty="0">
                <a:solidFill>
                  <a:schemeClr val="tx1"/>
                </a:solidFill>
                <a:effectLst/>
                <a:latin typeface="+mn-lt"/>
                <a:ea typeface="+mn-ea"/>
                <a:cs typeface="+mn-cs"/>
              </a:rPr>
              <a:t>. We welcome you to try it out and would love to hear feedback from you.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Thank you all for joining us, and enjoy the rest of the conference!</a:t>
            </a:r>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18</a:t>
            </a:fld>
            <a:endParaRPr lang="en-US"/>
          </a:p>
        </p:txBody>
      </p:sp>
    </p:spTree>
    <p:extLst>
      <p:ext uri="{BB962C8B-B14F-4D97-AF65-F5344CB8AC3E}">
        <p14:creationId xmlns:p14="http://schemas.microsoft.com/office/powerpoint/2010/main" val="3906820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Allison: Julien and I both teach environmental data science - which means that we help students and researchers gain skills to investigate environmental challenges and questions using environmental data, and we help them do that more reproducibly, efficiently, and collaboratively through our teaching and training.</a:t>
            </a: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2</a:t>
            </a:fld>
            <a:endParaRPr lang="en-US"/>
          </a:p>
        </p:txBody>
      </p:sp>
    </p:spTree>
    <p:extLst>
      <p:ext uri="{BB962C8B-B14F-4D97-AF65-F5344CB8AC3E}">
        <p14:creationId xmlns:p14="http://schemas.microsoft.com/office/powerpoint/2010/main" val="303262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Allison: Most of our content focuses on how to work with and analyze existing environmental data, so you’d think that most of our prep time would be creating materials on things like data wrangling, statistical approaches and reporting. And that’s usually true...but it turns out there is a really time consuming thing that often gets overlooked.</a:t>
            </a:r>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3</a:t>
            </a:fld>
            <a:endParaRPr lang="en-US"/>
          </a:p>
        </p:txBody>
      </p:sp>
    </p:spTree>
    <p:extLst>
      <p:ext uri="{BB962C8B-B14F-4D97-AF65-F5344CB8AC3E}">
        <p14:creationId xmlns:p14="http://schemas.microsoft.com/office/powerpoint/2010/main" val="4075273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Allison: ...and that’s the process of finding modern, well-documented environmental datasets that are useful and interesting for our teaching.</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4</a:t>
            </a:fld>
            <a:endParaRPr lang="en-US"/>
          </a:p>
        </p:txBody>
      </p:sp>
    </p:spTree>
    <p:extLst>
      <p:ext uri="{BB962C8B-B14F-4D97-AF65-F5344CB8AC3E}">
        <p14:creationId xmlns:p14="http://schemas.microsoft.com/office/powerpoint/2010/main" val="4095148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Allison: The issue is not that there aren’t openly available environmental datasets - there are a ton of repos full of all environmental data of all flavors. The issue is that it can take a teacher a really long time to locate, download, explore, curate, test, and make a lesson with them from scratch. When you start considering the different checkboxes that would make an </a:t>
            </a:r>
            <a:r>
              <a:rPr lang="en-US" sz="1200" b="0" i="1" u="none" strike="noStrike" kern="1200" dirty="0">
                <a:solidFill>
                  <a:schemeClr val="tx1"/>
                </a:solidFill>
                <a:effectLst/>
                <a:latin typeface="+mn-lt"/>
                <a:ea typeface="+mn-ea"/>
                <a:cs typeface="+mn-cs"/>
              </a:rPr>
              <a:t>ideal </a:t>
            </a:r>
            <a:r>
              <a:rPr lang="en-US" sz="1200" b="0" i="0" u="none" strike="noStrike" kern="1200" dirty="0">
                <a:solidFill>
                  <a:schemeClr val="tx1"/>
                </a:solidFill>
                <a:effectLst/>
                <a:latin typeface="+mn-lt"/>
                <a:ea typeface="+mn-ea"/>
                <a:cs typeface="+mn-cs"/>
              </a:rPr>
              <a:t>dataset (like real, environmental, open, accessible, thorough metadata, etcetera), you might imagine - correctly - that this can take a lot of time and energy.</a:t>
            </a:r>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5</a:t>
            </a:fld>
            <a:endParaRPr lang="en-US"/>
          </a:p>
        </p:txBody>
      </p:sp>
    </p:spTree>
    <p:extLst>
      <p:ext uri="{BB962C8B-B14F-4D97-AF65-F5344CB8AC3E}">
        <p14:creationId xmlns:p14="http://schemas.microsoft.com/office/powerpoint/2010/main" val="417343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Allison: What we thought would be really useful for a lot of environmental data science teachers would be an openly available collection of curated datasets featuring learner-friendly, real-world environmental data that can help students consider environmental questions </a:t>
            </a:r>
            <a:r>
              <a:rPr lang="en-US" sz="1200" b="0" i="1" u="none" strike="noStrike" kern="1200" dirty="0">
                <a:solidFill>
                  <a:schemeClr val="tx1"/>
                </a:solidFill>
                <a:effectLst/>
                <a:latin typeface="+mn-lt"/>
                <a:ea typeface="+mn-ea"/>
                <a:cs typeface="+mn-cs"/>
              </a:rPr>
              <a:t>and</a:t>
            </a:r>
            <a:r>
              <a:rPr lang="en-US" sz="1200" b="0" i="0" u="none" strike="noStrike" kern="1200" dirty="0">
                <a:solidFill>
                  <a:schemeClr val="tx1"/>
                </a:solidFill>
                <a:effectLst/>
                <a:latin typeface="+mn-lt"/>
                <a:ea typeface="+mn-ea"/>
                <a:cs typeface="+mn-cs"/>
              </a:rPr>
              <a:t> learn data science / stats skills. We already have some evidence that there would be demand for this...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6</a:t>
            </a:fld>
            <a:endParaRPr lang="en-US"/>
          </a:p>
        </p:txBody>
      </p:sp>
    </p:spTree>
    <p:extLst>
      <p:ext uri="{BB962C8B-B14F-4D97-AF65-F5344CB8AC3E}">
        <p14:creationId xmlns:p14="http://schemas.microsoft.com/office/powerpoint/2010/main" val="2986109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Allison: Recently I, with my co-authors Dr. Alison Hill at </a:t>
            </a:r>
            <a:r>
              <a:rPr lang="en-US" sz="1200" b="0" i="0" u="none" strike="noStrike" kern="1200" dirty="0" err="1">
                <a:solidFill>
                  <a:schemeClr val="tx1"/>
                </a:solidFill>
                <a:effectLst/>
                <a:latin typeface="+mn-lt"/>
                <a:ea typeface="+mn-ea"/>
                <a:cs typeface="+mn-cs"/>
              </a:rPr>
              <a:t>RStudio</a:t>
            </a:r>
            <a:r>
              <a:rPr lang="en-US" sz="1200" b="0" i="0" u="none" strike="noStrike" kern="1200" dirty="0">
                <a:solidFill>
                  <a:schemeClr val="tx1"/>
                </a:solidFill>
                <a:effectLst/>
                <a:latin typeface="+mn-lt"/>
                <a:ea typeface="+mn-ea"/>
                <a:cs typeface="+mn-cs"/>
              </a:rPr>
              <a:t> and Dr. Kristen Gorman at the University of Alaska Fairbanks, developed and published the </a:t>
            </a:r>
            <a:r>
              <a:rPr lang="en-US" sz="1200" b="0" i="0" u="none" strike="noStrike" kern="1200" dirty="0" err="1">
                <a:solidFill>
                  <a:schemeClr val="tx1"/>
                </a:solidFill>
                <a:effectLst/>
                <a:latin typeface="+mn-lt"/>
                <a:ea typeface="+mn-ea"/>
                <a:cs typeface="+mn-cs"/>
              </a:rPr>
              <a:t>palmerpenguins</a:t>
            </a:r>
            <a:r>
              <a:rPr lang="en-US" sz="1200" b="0" i="0" u="none" strike="noStrike" kern="1200" dirty="0">
                <a:solidFill>
                  <a:schemeClr val="tx1"/>
                </a:solidFill>
                <a:effectLst/>
                <a:latin typeface="+mn-lt"/>
                <a:ea typeface="+mn-ea"/>
                <a:cs typeface="+mn-cs"/>
              </a:rPr>
              <a:t> R package, which contains a dataset called ‘penguins’ with size measurements (like flipper length, body mass, and bill dimensions) for 344 penguins observed by Kristen and her colleagues on islands in the Palmer Archipelago, Antarctica.</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Since being published on CRAN in July 2020, the </a:t>
            </a:r>
            <a:r>
              <a:rPr lang="en-US" sz="1200" b="0" i="1" u="none" strike="noStrike" kern="1200" dirty="0" err="1">
                <a:solidFill>
                  <a:schemeClr val="tx1"/>
                </a:solidFill>
                <a:effectLst/>
                <a:latin typeface="+mn-lt"/>
                <a:ea typeface="+mn-ea"/>
                <a:cs typeface="+mn-cs"/>
              </a:rPr>
              <a:t>palmerpenguins</a:t>
            </a:r>
            <a:r>
              <a:rPr lang="en-US" sz="1200" b="0" i="0" u="none" strike="noStrike" kern="1200" dirty="0">
                <a:solidFill>
                  <a:schemeClr val="tx1"/>
                </a:solidFill>
                <a:effectLst/>
                <a:latin typeface="+mn-lt"/>
                <a:ea typeface="+mn-ea"/>
                <a:cs typeface="+mn-cs"/>
              </a:rPr>
              <a:t> package has been downloaded over 140,000 times, was almost immediately recreated as Python and Julia packages, and is already widely used as an example dataset in teaching materials around the world.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message was clear: Teachers are craving awesome datasets. So we asked: if this </a:t>
            </a:r>
            <a:r>
              <a:rPr lang="en-US" sz="1200" b="0" i="1" u="none" strike="noStrike" kern="1200" dirty="0">
                <a:solidFill>
                  <a:schemeClr val="tx1"/>
                </a:solidFill>
                <a:effectLst/>
                <a:latin typeface="+mn-lt"/>
                <a:ea typeface="+mn-ea"/>
                <a:cs typeface="+mn-cs"/>
              </a:rPr>
              <a:t>one</a:t>
            </a:r>
            <a:r>
              <a:rPr lang="en-US" sz="1200" b="0" i="0" u="none" strike="noStrike" kern="1200" dirty="0">
                <a:solidFill>
                  <a:schemeClr val="tx1"/>
                </a:solidFill>
                <a:effectLst/>
                <a:latin typeface="+mn-lt"/>
                <a:ea typeface="+mn-ea"/>
                <a:cs typeface="+mn-cs"/>
              </a:rPr>
              <a:t> dataset is so useful for teachers, can we expand on it to provide a larger, more varied and more versatile collection of environmental datasets with educators in mind?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7</a:t>
            </a:fld>
            <a:endParaRPr lang="en-US"/>
          </a:p>
        </p:txBody>
      </p:sp>
    </p:spTree>
    <p:extLst>
      <p:ext uri="{BB962C8B-B14F-4D97-AF65-F5344CB8AC3E}">
        <p14:creationId xmlns:p14="http://schemas.microsoft.com/office/powerpoint/2010/main" val="278227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Allison: Luckily, we already knew a good place to start looking for more datasets. The penguins data is from a single site - Palmer Station, Antarctica - that is part of a network of 28 sites that comprise the US Long Term Ecological Research Network, or LTER. The Long Term Ecological Research Network was founded in 1980, and over the past 40 years has collected and shared over 7,000 unique datasets covering vastly different ecosystems, spatial and temporal scales, and topics from marine biogeochemistry to urban heat islands to... penguin sizes!</a:t>
            </a:r>
            <a:endParaRPr lang="en-US" dirty="0">
              <a:effectLst/>
            </a:endParaRPr>
          </a:p>
          <a:p>
            <a:pPr rtl="0"/>
            <a:br>
              <a:rPr lang="en-US" dirty="0"/>
            </a:br>
            <a:r>
              <a:rPr lang="en-US" sz="1200" b="0" i="0" u="none" strike="noStrike" kern="1200" dirty="0">
                <a:solidFill>
                  <a:schemeClr val="tx1"/>
                </a:solidFill>
                <a:effectLst/>
                <a:latin typeface="+mn-lt"/>
                <a:ea typeface="+mn-ea"/>
                <a:cs typeface="+mn-cs"/>
              </a:rPr>
              <a:t>In addition to collecting, studying and sharing both monitored and experimental data to understand long term ecological processes, the LTER Network’s mission also includes education, outreach, and a goal of “creating well-designed and well-documented databases.” … basically, the LTER is this amazing treasure trove of well-documented, openly available environmental datasets that we knew would be an ideal resource for this project.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8</a:t>
            </a:fld>
            <a:endParaRPr lang="en-US"/>
          </a:p>
        </p:txBody>
      </p:sp>
    </p:spTree>
    <p:extLst>
      <p:ext uri="{BB962C8B-B14F-4D97-AF65-F5344CB8AC3E}">
        <p14:creationId xmlns:p14="http://schemas.microsoft.com/office/powerpoint/2010/main" val="399745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Allison: We set out to make: </a:t>
            </a:r>
          </a:p>
          <a:p>
            <a:pPr rtl="0" fontAlgn="base"/>
            <a:r>
              <a:rPr lang="en-US" sz="1200" b="0" i="0" u="none" strike="noStrike" kern="1200" dirty="0">
                <a:solidFill>
                  <a:schemeClr val="tx1"/>
                </a:solidFill>
                <a:effectLst/>
                <a:latin typeface="+mn-lt"/>
                <a:ea typeface="+mn-ea"/>
                <a:cs typeface="+mn-cs"/>
              </a:rPr>
              <a:t>An R package with one data sample from each LTER site</a:t>
            </a:r>
          </a:p>
          <a:p>
            <a:pPr rtl="0" fontAlgn="base"/>
            <a:r>
              <a:rPr lang="en-US" sz="1200" b="0" i="0" u="none" strike="noStrike" kern="1200" dirty="0">
                <a:solidFill>
                  <a:schemeClr val="tx1"/>
                </a:solidFill>
                <a:effectLst/>
                <a:latin typeface="+mn-lt"/>
                <a:ea typeface="+mn-ea"/>
                <a:cs typeface="+mn-cs"/>
              </a:rPr>
              <a:t>Input from LTER information managers &amp; education team</a:t>
            </a:r>
          </a:p>
          <a:p>
            <a:pPr rtl="0" fontAlgn="base"/>
            <a:r>
              <a:rPr lang="en-US" sz="1200" b="0" i="0" u="none" strike="noStrike" kern="1200" dirty="0">
                <a:solidFill>
                  <a:schemeClr val="tx1"/>
                </a:solidFill>
                <a:effectLst/>
                <a:latin typeface="+mn-lt"/>
                <a:ea typeface="+mn-ea"/>
                <a:cs typeface="+mn-cs"/>
              </a:rPr>
              <a:t>Focus: teaching &amp; learning data science</a:t>
            </a:r>
          </a:p>
          <a:p>
            <a:pPr rtl="0" fontAlgn="base"/>
            <a:r>
              <a:rPr lang="en-US" sz="1200" b="0" i="0" u="none" strike="noStrike" kern="1200" dirty="0">
                <a:solidFill>
                  <a:schemeClr val="tx1"/>
                </a:solidFill>
                <a:effectLst/>
                <a:latin typeface="+mn-lt"/>
                <a:ea typeface="+mn-ea"/>
                <a:cs typeface="+mn-cs"/>
              </a:rPr>
              <a:t>Complete documentation + access to raw data &amp; metadata </a:t>
            </a:r>
          </a:p>
          <a:p>
            <a:pPr rtl="0" fontAlgn="base"/>
            <a:r>
              <a:rPr lang="en-US" sz="1200" b="0" i="0" u="none" strike="noStrike" kern="1200" dirty="0">
                <a:solidFill>
                  <a:schemeClr val="tx1"/>
                </a:solidFill>
                <a:effectLst/>
                <a:latin typeface="+mn-lt"/>
                <a:ea typeface="+mn-ea"/>
                <a:cs typeface="+mn-cs"/>
              </a:rPr>
              <a:t>Best practices for data management, documentation &amp; sharing</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Now I’ll pass it off to Julien to share how we did that. </a:t>
            </a:r>
          </a:p>
          <a:p>
            <a:endParaRPr lang="en-US" dirty="0"/>
          </a:p>
        </p:txBody>
      </p:sp>
      <p:sp>
        <p:nvSpPr>
          <p:cNvPr id="4" name="Slide Number Placeholder 3"/>
          <p:cNvSpPr>
            <a:spLocks noGrp="1"/>
          </p:cNvSpPr>
          <p:nvPr>
            <p:ph type="sldNum" sz="quarter" idx="5"/>
          </p:nvPr>
        </p:nvSpPr>
        <p:spPr/>
        <p:txBody>
          <a:bodyPr/>
          <a:lstStyle/>
          <a:p>
            <a:fld id="{AAE12947-CD43-7A46-B4AF-D58C84200543}" type="slidenum">
              <a:rPr lang="en-US" smtClean="0"/>
              <a:t>9</a:t>
            </a:fld>
            <a:endParaRPr lang="en-US"/>
          </a:p>
        </p:txBody>
      </p:sp>
    </p:spTree>
    <p:extLst>
      <p:ext uri="{BB962C8B-B14F-4D97-AF65-F5344CB8AC3E}">
        <p14:creationId xmlns:p14="http://schemas.microsoft.com/office/powerpoint/2010/main" val="3856988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A2F68-CC3D-EC46-B844-69DE1D912A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3E59F2-E541-D247-B548-DC4D5BED07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080524-BB38-BC4B-8CAB-E4C2BDE980AF}"/>
              </a:ext>
            </a:extLst>
          </p:cNvPr>
          <p:cNvSpPr>
            <a:spLocks noGrp="1"/>
          </p:cNvSpPr>
          <p:nvPr>
            <p:ph type="dt" sz="half" idx="10"/>
          </p:nvPr>
        </p:nvSpPr>
        <p:spPr/>
        <p:txBody>
          <a:bodyPr/>
          <a:lstStyle/>
          <a:p>
            <a:fld id="{0DA076C7-CB14-154F-AE6A-8CBA2590AF87}" type="datetime1">
              <a:rPr lang="en-US" smtClean="0"/>
              <a:t>6/17/21</a:t>
            </a:fld>
            <a:endParaRPr lang="en-US"/>
          </a:p>
        </p:txBody>
      </p:sp>
      <p:sp>
        <p:nvSpPr>
          <p:cNvPr id="5" name="Footer Placeholder 4">
            <a:extLst>
              <a:ext uri="{FF2B5EF4-FFF2-40B4-BE49-F238E27FC236}">
                <a16:creationId xmlns:a16="http://schemas.microsoft.com/office/drawing/2014/main" id="{7216FBD6-CB94-164D-BC71-7D7A4CB0B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329EE-34FF-214F-9B5B-46D50C4C01BF}"/>
              </a:ext>
            </a:extLst>
          </p:cNvPr>
          <p:cNvSpPr>
            <a:spLocks noGrp="1"/>
          </p:cNvSpPr>
          <p:nvPr>
            <p:ph type="sldNum" sz="quarter" idx="12"/>
          </p:nvPr>
        </p:nvSpPr>
        <p:spPr/>
        <p:txBody>
          <a:bodyPr/>
          <a:lstStyle/>
          <a:p>
            <a:fld id="{B529BF86-FA93-8841-9A14-9B46A990996E}" type="slidenum">
              <a:rPr lang="en-US" smtClean="0"/>
              <a:t>‹#›</a:t>
            </a:fld>
            <a:endParaRPr lang="en-US"/>
          </a:p>
        </p:txBody>
      </p:sp>
    </p:spTree>
    <p:extLst>
      <p:ext uri="{BB962C8B-B14F-4D97-AF65-F5344CB8AC3E}">
        <p14:creationId xmlns:p14="http://schemas.microsoft.com/office/powerpoint/2010/main" val="148994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4F621-BF1C-494B-80D9-1A4D17DBB5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A48479-1C8F-5945-A7FA-35CB6A72078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166ED-E5D4-4244-9AC8-6E0035479EC8}"/>
              </a:ext>
            </a:extLst>
          </p:cNvPr>
          <p:cNvSpPr>
            <a:spLocks noGrp="1"/>
          </p:cNvSpPr>
          <p:nvPr>
            <p:ph type="dt" sz="half" idx="10"/>
          </p:nvPr>
        </p:nvSpPr>
        <p:spPr/>
        <p:txBody>
          <a:bodyPr/>
          <a:lstStyle/>
          <a:p>
            <a:fld id="{2A264BDA-EB9D-C947-BA9B-C51008B95DFD}" type="datetime1">
              <a:rPr lang="en-US" smtClean="0"/>
              <a:t>6/17/21</a:t>
            </a:fld>
            <a:endParaRPr lang="en-US"/>
          </a:p>
        </p:txBody>
      </p:sp>
      <p:sp>
        <p:nvSpPr>
          <p:cNvPr id="5" name="Footer Placeholder 4">
            <a:extLst>
              <a:ext uri="{FF2B5EF4-FFF2-40B4-BE49-F238E27FC236}">
                <a16:creationId xmlns:a16="http://schemas.microsoft.com/office/drawing/2014/main" id="{35E542FA-4A5C-A847-93C9-3C648789B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3D227-F999-CD49-A38F-8FA9D49C5488}"/>
              </a:ext>
            </a:extLst>
          </p:cNvPr>
          <p:cNvSpPr>
            <a:spLocks noGrp="1"/>
          </p:cNvSpPr>
          <p:nvPr>
            <p:ph type="sldNum" sz="quarter" idx="12"/>
          </p:nvPr>
        </p:nvSpPr>
        <p:spPr/>
        <p:txBody>
          <a:bodyPr/>
          <a:lstStyle/>
          <a:p>
            <a:fld id="{B529BF86-FA93-8841-9A14-9B46A990996E}" type="slidenum">
              <a:rPr lang="en-US" smtClean="0"/>
              <a:t>‹#›</a:t>
            </a:fld>
            <a:endParaRPr lang="en-US"/>
          </a:p>
        </p:txBody>
      </p:sp>
    </p:spTree>
    <p:extLst>
      <p:ext uri="{BB962C8B-B14F-4D97-AF65-F5344CB8AC3E}">
        <p14:creationId xmlns:p14="http://schemas.microsoft.com/office/powerpoint/2010/main" val="3138797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50B765-F0B2-BF4B-B25E-4549C4236E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78895C-A817-CE47-BCFD-7CB5068024C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50BA2-AAA7-B34C-9A43-6625EB55848B}"/>
              </a:ext>
            </a:extLst>
          </p:cNvPr>
          <p:cNvSpPr>
            <a:spLocks noGrp="1"/>
          </p:cNvSpPr>
          <p:nvPr>
            <p:ph type="dt" sz="half" idx="10"/>
          </p:nvPr>
        </p:nvSpPr>
        <p:spPr/>
        <p:txBody>
          <a:bodyPr/>
          <a:lstStyle/>
          <a:p>
            <a:fld id="{3A053CC8-FB34-9E4C-9227-1D45CD87B224}" type="datetime1">
              <a:rPr lang="en-US" smtClean="0"/>
              <a:t>6/17/21</a:t>
            </a:fld>
            <a:endParaRPr lang="en-US"/>
          </a:p>
        </p:txBody>
      </p:sp>
      <p:sp>
        <p:nvSpPr>
          <p:cNvPr id="5" name="Footer Placeholder 4">
            <a:extLst>
              <a:ext uri="{FF2B5EF4-FFF2-40B4-BE49-F238E27FC236}">
                <a16:creationId xmlns:a16="http://schemas.microsoft.com/office/drawing/2014/main" id="{D8716151-69B9-2649-B3EB-E12875FAC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2FEC4-AD02-6C4B-A187-F579211A70ED}"/>
              </a:ext>
            </a:extLst>
          </p:cNvPr>
          <p:cNvSpPr>
            <a:spLocks noGrp="1"/>
          </p:cNvSpPr>
          <p:nvPr>
            <p:ph type="sldNum" sz="quarter" idx="12"/>
          </p:nvPr>
        </p:nvSpPr>
        <p:spPr/>
        <p:txBody>
          <a:bodyPr/>
          <a:lstStyle/>
          <a:p>
            <a:fld id="{B529BF86-FA93-8841-9A14-9B46A990996E}" type="slidenum">
              <a:rPr lang="en-US" smtClean="0"/>
              <a:t>‹#›</a:t>
            </a:fld>
            <a:endParaRPr lang="en-US"/>
          </a:p>
        </p:txBody>
      </p:sp>
    </p:spTree>
    <p:extLst>
      <p:ext uri="{BB962C8B-B14F-4D97-AF65-F5344CB8AC3E}">
        <p14:creationId xmlns:p14="http://schemas.microsoft.com/office/powerpoint/2010/main" val="111454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324C-2956-9840-B3C3-5BF317DD10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153E50-2A2F-D347-A560-C7F895250B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08005B-DEC0-F840-8BCD-6B4D845814BA}"/>
              </a:ext>
            </a:extLst>
          </p:cNvPr>
          <p:cNvSpPr>
            <a:spLocks noGrp="1"/>
          </p:cNvSpPr>
          <p:nvPr>
            <p:ph type="dt" sz="half" idx="10"/>
          </p:nvPr>
        </p:nvSpPr>
        <p:spPr/>
        <p:txBody>
          <a:bodyPr/>
          <a:lstStyle/>
          <a:p>
            <a:fld id="{18F89DA6-0D97-CC41-A25D-CFD9B7130C52}" type="datetime1">
              <a:rPr lang="en-US" smtClean="0"/>
              <a:t>6/17/21</a:t>
            </a:fld>
            <a:endParaRPr lang="en-US"/>
          </a:p>
        </p:txBody>
      </p:sp>
      <p:sp>
        <p:nvSpPr>
          <p:cNvPr id="5" name="Footer Placeholder 4">
            <a:extLst>
              <a:ext uri="{FF2B5EF4-FFF2-40B4-BE49-F238E27FC236}">
                <a16:creationId xmlns:a16="http://schemas.microsoft.com/office/drawing/2014/main" id="{8C0BD51D-CD8A-AF4F-BA6B-C435B96AD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30CA80-2DEC-2243-BFFA-E3DF6BDEE8DE}"/>
              </a:ext>
            </a:extLst>
          </p:cNvPr>
          <p:cNvSpPr>
            <a:spLocks noGrp="1"/>
          </p:cNvSpPr>
          <p:nvPr>
            <p:ph type="sldNum" sz="quarter" idx="12"/>
          </p:nvPr>
        </p:nvSpPr>
        <p:spPr/>
        <p:txBody>
          <a:bodyPr/>
          <a:lstStyle/>
          <a:p>
            <a:fld id="{B529BF86-FA93-8841-9A14-9B46A990996E}" type="slidenum">
              <a:rPr lang="en-US" smtClean="0"/>
              <a:t>‹#›</a:t>
            </a:fld>
            <a:endParaRPr lang="en-US"/>
          </a:p>
        </p:txBody>
      </p:sp>
    </p:spTree>
    <p:extLst>
      <p:ext uri="{BB962C8B-B14F-4D97-AF65-F5344CB8AC3E}">
        <p14:creationId xmlns:p14="http://schemas.microsoft.com/office/powerpoint/2010/main" val="1314121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BDD3-BE21-E249-861B-FC047A3909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283C24-AA69-5340-A2F5-396D7BD38B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732E80-FD64-E447-A569-E933B80FC9A6}"/>
              </a:ext>
            </a:extLst>
          </p:cNvPr>
          <p:cNvSpPr>
            <a:spLocks noGrp="1"/>
          </p:cNvSpPr>
          <p:nvPr>
            <p:ph type="dt" sz="half" idx="10"/>
          </p:nvPr>
        </p:nvSpPr>
        <p:spPr/>
        <p:txBody>
          <a:bodyPr/>
          <a:lstStyle/>
          <a:p>
            <a:fld id="{F0FCDF3A-A078-5B44-A42D-27288B81F858}" type="datetime1">
              <a:rPr lang="en-US" smtClean="0"/>
              <a:t>6/17/21</a:t>
            </a:fld>
            <a:endParaRPr lang="en-US"/>
          </a:p>
        </p:txBody>
      </p:sp>
      <p:sp>
        <p:nvSpPr>
          <p:cNvPr id="5" name="Footer Placeholder 4">
            <a:extLst>
              <a:ext uri="{FF2B5EF4-FFF2-40B4-BE49-F238E27FC236}">
                <a16:creationId xmlns:a16="http://schemas.microsoft.com/office/drawing/2014/main" id="{AF1CDC9F-54BA-8C41-9582-DBEA4BF4F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3C9CF-94CA-AF4A-BEB5-52ECCCE4004F}"/>
              </a:ext>
            </a:extLst>
          </p:cNvPr>
          <p:cNvSpPr>
            <a:spLocks noGrp="1"/>
          </p:cNvSpPr>
          <p:nvPr>
            <p:ph type="sldNum" sz="quarter" idx="12"/>
          </p:nvPr>
        </p:nvSpPr>
        <p:spPr/>
        <p:txBody>
          <a:bodyPr/>
          <a:lstStyle/>
          <a:p>
            <a:fld id="{B529BF86-FA93-8841-9A14-9B46A990996E}" type="slidenum">
              <a:rPr lang="en-US" smtClean="0"/>
              <a:t>‹#›</a:t>
            </a:fld>
            <a:endParaRPr lang="en-US"/>
          </a:p>
        </p:txBody>
      </p:sp>
    </p:spTree>
    <p:extLst>
      <p:ext uri="{BB962C8B-B14F-4D97-AF65-F5344CB8AC3E}">
        <p14:creationId xmlns:p14="http://schemas.microsoft.com/office/powerpoint/2010/main" val="2579576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312B-5CA4-3C44-AB70-60D5D24DA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7DD909-4AAC-9D41-8DD2-77E0F1DC87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175C3F-CFDE-2147-8D61-5F9050C3AA5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D5403E-3279-F446-BB4F-E2C0E63FE884}"/>
              </a:ext>
            </a:extLst>
          </p:cNvPr>
          <p:cNvSpPr>
            <a:spLocks noGrp="1"/>
          </p:cNvSpPr>
          <p:nvPr>
            <p:ph type="dt" sz="half" idx="10"/>
          </p:nvPr>
        </p:nvSpPr>
        <p:spPr/>
        <p:txBody>
          <a:bodyPr/>
          <a:lstStyle/>
          <a:p>
            <a:fld id="{90E23D13-7E56-D24B-B97A-3FA022F4A699}" type="datetime1">
              <a:rPr lang="en-US" smtClean="0"/>
              <a:t>6/17/21</a:t>
            </a:fld>
            <a:endParaRPr lang="en-US"/>
          </a:p>
        </p:txBody>
      </p:sp>
      <p:sp>
        <p:nvSpPr>
          <p:cNvPr id="6" name="Footer Placeholder 5">
            <a:extLst>
              <a:ext uri="{FF2B5EF4-FFF2-40B4-BE49-F238E27FC236}">
                <a16:creationId xmlns:a16="http://schemas.microsoft.com/office/drawing/2014/main" id="{1ED14E94-FCD8-4346-B2EC-8A5FE3E0FE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BC99B-51D5-9D4E-8C07-3C7BC0D0978C}"/>
              </a:ext>
            </a:extLst>
          </p:cNvPr>
          <p:cNvSpPr>
            <a:spLocks noGrp="1"/>
          </p:cNvSpPr>
          <p:nvPr>
            <p:ph type="sldNum" sz="quarter" idx="12"/>
          </p:nvPr>
        </p:nvSpPr>
        <p:spPr/>
        <p:txBody>
          <a:bodyPr/>
          <a:lstStyle/>
          <a:p>
            <a:fld id="{B529BF86-FA93-8841-9A14-9B46A990996E}" type="slidenum">
              <a:rPr lang="en-US" smtClean="0"/>
              <a:t>‹#›</a:t>
            </a:fld>
            <a:endParaRPr lang="en-US"/>
          </a:p>
        </p:txBody>
      </p:sp>
    </p:spTree>
    <p:extLst>
      <p:ext uri="{BB962C8B-B14F-4D97-AF65-F5344CB8AC3E}">
        <p14:creationId xmlns:p14="http://schemas.microsoft.com/office/powerpoint/2010/main" val="320385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A896-4C6A-8F4D-AE43-70132C69F4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76C720-CCE2-7B40-9764-E2F218A33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E48D3F0-50CF-AB4F-9DC4-193C40C49E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B4A2B3-223F-5E41-8464-8F4B7990B1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FAC040-FA3E-2F43-BD1D-9DA4F73F6D2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A18829-8C6F-B240-8975-76E0D6073726}"/>
              </a:ext>
            </a:extLst>
          </p:cNvPr>
          <p:cNvSpPr>
            <a:spLocks noGrp="1"/>
          </p:cNvSpPr>
          <p:nvPr>
            <p:ph type="dt" sz="half" idx="10"/>
          </p:nvPr>
        </p:nvSpPr>
        <p:spPr/>
        <p:txBody>
          <a:bodyPr/>
          <a:lstStyle/>
          <a:p>
            <a:fld id="{1986888F-BFD8-BA49-99E7-9E843A28ABB2}" type="datetime1">
              <a:rPr lang="en-US" smtClean="0"/>
              <a:t>6/17/21</a:t>
            </a:fld>
            <a:endParaRPr lang="en-US"/>
          </a:p>
        </p:txBody>
      </p:sp>
      <p:sp>
        <p:nvSpPr>
          <p:cNvPr id="8" name="Footer Placeholder 7">
            <a:extLst>
              <a:ext uri="{FF2B5EF4-FFF2-40B4-BE49-F238E27FC236}">
                <a16:creationId xmlns:a16="http://schemas.microsoft.com/office/drawing/2014/main" id="{EE731F26-EDA0-9845-99C2-0494D94425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86C1E4-06A9-0E4A-989D-4243CBF124E9}"/>
              </a:ext>
            </a:extLst>
          </p:cNvPr>
          <p:cNvSpPr>
            <a:spLocks noGrp="1"/>
          </p:cNvSpPr>
          <p:nvPr>
            <p:ph type="sldNum" sz="quarter" idx="12"/>
          </p:nvPr>
        </p:nvSpPr>
        <p:spPr/>
        <p:txBody>
          <a:bodyPr/>
          <a:lstStyle/>
          <a:p>
            <a:fld id="{B529BF86-FA93-8841-9A14-9B46A990996E}" type="slidenum">
              <a:rPr lang="en-US" smtClean="0"/>
              <a:t>‹#›</a:t>
            </a:fld>
            <a:endParaRPr lang="en-US"/>
          </a:p>
        </p:txBody>
      </p:sp>
    </p:spTree>
    <p:extLst>
      <p:ext uri="{BB962C8B-B14F-4D97-AF65-F5344CB8AC3E}">
        <p14:creationId xmlns:p14="http://schemas.microsoft.com/office/powerpoint/2010/main" val="2373846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992E-A693-7246-8C58-CD75864957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5058DA-CAFA-7B45-B825-E91A6707689B}"/>
              </a:ext>
            </a:extLst>
          </p:cNvPr>
          <p:cNvSpPr>
            <a:spLocks noGrp="1"/>
          </p:cNvSpPr>
          <p:nvPr>
            <p:ph type="dt" sz="half" idx="10"/>
          </p:nvPr>
        </p:nvSpPr>
        <p:spPr/>
        <p:txBody>
          <a:bodyPr/>
          <a:lstStyle/>
          <a:p>
            <a:fld id="{C2E4AD89-133B-9449-85B1-3F71CD920FAD}" type="datetime1">
              <a:rPr lang="en-US" smtClean="0"/>
              <a:t>6/17/21</a:t>
            </a:fld>
            <a:endParaRPr lang="en-US"/>
          </a:p>
        </p:txBody>
      </p:sp>
      <p:sp>
        <p:nvSpPr>
          <p:cNvPr id="4" name="Footer Placeholder 3">
            <a:extLst>
              <a:ext uri="{FF2B5EF4-FFF2-40B4-BE49-F238E27FC236}">
                <a16:creationId xmlns:a16="http://schemas.microsoft.com/office/drawing/2014/main" id="{29793F9D-D977-9A47-99A5-02E88EEA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34238F-50CF-F945-87A5-013C7730CB4D}"/>
              </a:ext>
            </a:extLst>
          </p:cNvPr>
          <p:cNvSpPr>
            <a:spLocks noGrp="1"/>
          </p:cNvSpPr>
          <p:nvPr>
            <p:ph type="sldNum" sz="quarter" idx="12"/>
          </p:nvPr>
        </p:nvSpPr>
        <p:spPr/>
        <p:txBody>
          <a:bodyPr/>
          <a:lstStyle/>
          <a:p>
            <a:fld id="{B529BF86-FA93-8841-9A14-9B46A990996E}" type="slidenum">
              <a:rPr lang="en-US" smtClean="0"/>
              <a:t>‹#›</a:t>
            </a:fld>
            <a:endParaRPr lang="en-US"/>
          </a:p>
        </p:txBody>
      </p:sp>
    </p:spTree>
    <p:extLst>
      <p:ext uri="{BB962C8B-B14F-4D97-AF65-F5344CB8AC3E}">
        <p14:creationId xmlns:p14="http://schemas.microsoft.com/office/powerpoint/2010/main" val="449262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57C70-2DAE-714A-AFD7-B6FAF754D9DE}"/>
              </a:ext>
            </a:extLst>
          </p:cNvPr>
          <p:cNvSpPr>
            <a:spLocks noGrp="1"/>
          </p:cNvSpPr>
          <p:nvPr>
            <p:ph type="dt" sz="half" idx="10"/>
          </p:nvPr>
        </p:nvSpPr>
        <p:spPr/>
        <p:txBody>
          <a:bodyPr/>
          <a:lstStyle/>
          <a:p>
            <a:fld id="{9E080F1A-A0DB-5A48-BDE8-CC700ED9BA79}" type="datetime1">
              <a:rPr lang="en-US" smtClean="0"/>
              <a:t>6/17/21</a:t>
            </a:fld>
            <a:endParaRPr lang="en-US"/>
          </a:p>
        </p:txBody>
      </p:sp>
      <p:sp>
        <p:nvSpPr>
          <p:cNvPr id="3" name="Footer Placeholder 2">
            <a:extLst>
              <a:ext uri="{FF2B5EF4-FFF2-40B4-BE49-F238E27FC236}">
                <a16:creationId xmlns:a16="http://schemas.microsoft.com/office/drawing/2014/main" id="{E4E3AEAE-2012-554E-BD87-C66B108ECA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B9ED6E-0EFE-DA49-8DAD-33D2192F9F6F}"/>
              </a:ext>
            </a:extLst>
          </p:cNvPr>
          <p:cNvSpPr>
            <a:spLocks noGrp="1"/>
          </p:cNvSpPr>
          <p:nvPr>
            <p:ph type="sldNum" sz="quarter" idx="12"/>
          </p:nvPr>
        </p:nvSpPr>
        <p:spPr/>
        <p:txBody>
          <a:bodyPr/>
          <a:lstStyle/>
          <a:p>
            <a:fld id="{B529BF86-FA93-8841-9A14-9B46A990996E}" type="slidenum">
              <a:rPr lang="en-US" smtClean="0"/>
              <a:t>‹#›</a:t>
            </a:fld>
            <a:endParaRPr lang="en-US"/>
          </a:p>
        </p:txBody>
      </p:sp>
    </p:spTree>
    <p:extLst>
      <p:ext uri="{BB962C8B-B14F-4D97-AF65-F5344CB8AC3E}">
        <p14:creationId xmlns:p14="http://schemas.microsoft.com/office/powerpoint/2010/main" val="57829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3C62-D9F1-9549-AEC9-F910CE9E9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0898CD-4AD6-974B-9940-31FA950D1C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E72A34-9206-1D4F-9E84-812D8995E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595C2F-C29B-5440-AB5F-1331B07F5664}"/>
              </a:ext>
            </a:extLst>
          </p:cNvPr>
          <p:cNvSpPr>
            <a:spLocks noGrp="1"/>
          </p:cNvSpPr>
          <p:nvPr>
            <p:ph type="dt" sz="half" idx="10"/>
          </p:nvPr>
        </p:nvSpPr>
        <p:spPr/>
        <p:txBody>
          <a:bodyPr/>
          <a:lstStyle/>
          <a:p>
            <a:fld id="{987449B9-1FC3-6A41-8D2D-A1B25E38C2C9}" type="datetime1">
              <a:rPr lang="en-US" smtClean="0"/>
              <a:t>6/17/21</a:t>
            </a:fld>
            <a:endParaRPr lang="en-US"/>
          </a:p>
        </p:txBody>
      </p:sp>
      <p:sp>
        <p:nvSpPr>
          <p:cNvPr id="6" name="Footer Placeholder 5">
            <a:extLst>
              <a:ext uri="{FF2B5EF4-FFF2-40B4-BE49-F238E27FC236}">
                <a16:creationId xmlns:a16="http://schemas.microsoft.com/office/drawing/2014/main" id="{D4CB3665-B490-C246-A074-3629C3AE5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FFECFA-689C-644C-B308-630FB77D08AC}"/>
              </a:ext>
            </a:extLst>
          </p:cNvPr>
          <p:cNvSpPr>
            <a:spLocks noGrp="1"/>
          </p:cNvSpPr>
          <p:nvPr>
            <p:ph type="sldNum" sz="quarter" idx="12"/>
          </p:nvPr>
        </p:nvSpPr>
        <p:spPr/>
        <p:txBody>
          <a:bodyPr/>
          <a:lstStyle/>
          <a:p>
            <a:fld id="{B529BF86-FA93-8841-9A14-9B46A990996E}" type="slidenum">
              <a:rPr lang="en-US" smtClean="0"/>
              <a:t>‹#›</a:t>
            </a:fld>
            <a:endParaRPr lang="en-US"/>
          </a:p>
        </p:txBody>
      </p:sp>
    </p:spTree>
    <p:extLst>
      <p:ext uri="{BB962C8B-B14F-4D97-AF65-F5344CB8AC3E}">
        <p14:creationId xmlns:p14="http://schemas.microsoft.com/office/powerpoint/2010/main" val="153106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61B72-0FBA-F94F-A003-795A741634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3F7EC8-2470-0B42-8E68-18E3988D30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EB3926-EDC3-D044-AA97-2B0091247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52317E-FEC0-BF40-83D8-2BBF708ACE29}"/>
              </a:ext>
            </a:extLst>
          </p:cNvPr>
          <p:cNvSpPr>
            <a:spLocks noGrp="1"/>
          </p:cNvSpPr>
          <p:nvPr>
            <p:ph type="dt" sz="half" idx="10"/>
          </p:nvPr>
        </p:nvSpPr>
        <p:spPr/>
        <p:txBody>
          <a:bodyPr/>
          <a:lstStyle/>
          <a:p>
            <a:fld id="{C04F81A5-14C0-884B-A6E6-65C13821F871}" type="datetime1">
              <a:rPr lang="en-US" smtClean="0"/>
              <a:t>6/17/21</a:t>
            </a:fld>
            <a:endParaRPr lang="en-US"/>
          </a:p>
        </p:txBody>
      </p:sp>
      <p:sp>
        <p:nvSpPr>
          <p:cNvPr id="6" name="Footer Placeholder 5">
            <a:extLst>
              <a:ext uri="{FF2B5EF4-FFF2-40B4-BE49-F238E27FC236}">
                <a16:creationId xmlns:a16="http://schemas.microsoft.com/office/drawing/2014/main" id="{F6291446-E20B-B842-8B65-BEF4319ACC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13CB68-B4D8-F746-8BCD-3F1AC84175F7}"/>
              </a:ext>
            </a:extLst>
          </p:cNvPr>
          <p:cNvSpPr>
            <a:spLocks noGrp="1"/>
          </p:cNvSpPr>
          <p:nvPr>
            <p:ph type="sldNum" sz="quarter" idx="12"/>
          </p:nvPr>
        </p:nvSpPr>
        <p:spPr/>
        <p:txBody>
          <a:bodyPr/>
          <a:lstStyle/>
          <a:p>
            <a:fld id="{B529BF86-FA93-8841-9A14-9B46A990996E}" type="slidenum">
              <a:rPr lang="en-US" smtClean="0"/>
              <a:t>‹#›</a:t>
            </a:fld>
            <a:endParaRPr lang="en-US"/>
          </a:p>
        </p:txBody>
      </p:sp>
    </p:spTree>
    <p:extLst>
      <p:ext uri="{BB962C8B-B14F-4D97-AF65-F5344CB8AC3E}">
        <p14:creationId xmlns:p14="http://schemas.microsoft.com/office/powerpoint/2010/main" val="1670239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E5551-6272-F546-BAA1-E751AF4A0B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3C1D5A-8F18-AA49-BBFC-761334D16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FBA678-C969-AA40-9FB8-FA16C39B31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3062A-63B1-874D-9AD2-87FF4B36077D}" type="datetime1">
              <a:rPr lang="en-US" smtClean="0"/>
              <a:t>6/17/21</a:t>
            </a:fld>
            <a:endParaRPr lang="en-US"/>
          </a:p>
        </p:txBody>
      </p:sp>
      <p:sp>
        <p:nvSpPr>
          <p:cNvPr id="5" name="Footer Placeholder 4">
            <a:extLst>
              <a:ext uri="{FF2B5EF4-FFF2-40B4-BE49-F238E27FC236}">
                <a16:creationId xmlns:a16="http://schemas.microsoft.com/office/drawing/2014/main" id="{701C4BCA-D51A-D34A-A81A-E55EF59E25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70FD82-554A-9348-826E-3D71685C98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9BF86-FA93-8841-9A14-9B46A990996E}" type="slidenum">
              <a:rPr lang="en-US" smtClean="0"/>
              <a:t>‹#›</a:t>
            </a:fld>
            <a:endParaRPr lang="en-US"/>
          </a:p>
        </p:txBody>
      </p:sp>
    </p:spTree>
    <p:extLst>
      <p:ext uri="{BB962C8B-B14F-4D97-AF65-F5344CB8AC3E}">
        <p14:creationId xmlns:p14="http://schemas.microsoft.com/office/powerpoint/2010/main" val="2121663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ter/lterdatasampler" TargetMode="External"/><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mailto:brun@nceas.ucsb.edu" TargetMode="External"/><Relationship Id="rId4" Type="http://schemas.openxmlformats.org/officeDocument/2006/relationships/hyperlink" Target="mailto:ahorst@ucsb.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991160-9CBA-674C-899B-C9493669102B}"/>
              </a:ext>
            </a:extLst>
          </p:cNvPr>
          <p:cNvSpPr/>
          <p:nvPr/>
        </p:nvSpPr>
        <p:spPr>
          <a:xfrm>
            <a:off x="689317" y="1094155"/>
            <a:ext cx="10846191" cy="1569660"/>
          </a:xfrm>
          <a:prstGeom prst="rect">
            <a:avLst/>
          </a:prstGeom>
        </p:spPr>
        <p:txBody>
          <a:bodyPr wrap="square">
            <a:spAutoFit/>
          </a:bodyPr>
          <a:lstStyle/>
          <a:p>
            <a:pPr algn="ctr"/>
            <a:r>
              <a:rPr lang="en-US" sz="4800" dirty="0">
                <a:solidFill>
                  <a:srgbClr val="1C4587"/>
                </a:solidFill>
                <a:latin typeface="FreightMacro Pro Book" panose="02000603040000020004" pitchFamily="2" charset="77"/>
              </a:rPr>
              <a:t>Developing a datasets-based R package </a:t>
            </a:r>
            <a:endParaRPr lang="en-US" sz="4800" dirty="0">
              <a:effectLst/>
              <a:latin typeface="FreightMacro Pro Book" panose="02000603040000020004" pitchFamily="2" charset="77"/>
            </a:endParaRPr>
          </a:p>
          <a:p>
            <a:pPr algn="ctr"/>
            <a:r>
              <a:rPr lang="en-US" sz="4800" dirty="0">
                <a:solidFill>
                  <a:srgbClr val="1C4587"/>
                </a:solidFill>
                <a:latin typeface="FreightMacro Pro Book" panose="02000603040000020004" pitchFamily="2" charset="77"/>
              </a:rPr>
              <a:t>to teach environmental data science</a:t>
            </a:r>
            <a:endParaRPr lang="en-US" sz="4800" dirty="0">
              <a:effectLst/>
              <a:latin typeface="FreightMacro Pro Book" panose="02000603040000020004" pitchFamily="2" charset="77"/>
            </a:endParaRPr>
          </a:p>
        </p:txBody>
      </p:sp>
      <p:sp>
        <p:nvSpPr>
          <p:cNvPr id="5" name="Rectangle 4">
            <a:extLst>
              <a:ext uri="{FF2B5EF4-FFF2-40B4-BE49-F238E27FC236}">
                <a16:creationId xmlns:a16="http://schemas.microsoft.com/office/drawing/2014/main" id="{729D9DBF-E9DD-3043-80B1-AA7FE89DECD8}"/>
              </a:ext>
            </a:extLst>
          </p:cNvPr>
          <p:cNvSpPr/>
          <p:nvPr/>
        </p:nvSpPr>
        <p:spPr>
          <a:xfrm>
            <a:off x="2060915" y="3162106"/>
            <a:ext cx="8102991" cy="954107"/>
          </a:xfrm>
          <a:prstGeom prst="rect">
            <a:avLst/>
          </a:prstGeom>
        </p:spPr>
        <p:txBody>
          <a:bodyPr wrap="square">
            <a:spAutoFit/>
          </a:bodyPr>
          <a:lstStyle/>
          <a:p>
            <a:pPr algn="ctr"/>
            <a:r>
              <a:rPr lang="en-US" sz="2800" b="1" dirty="0">
                <a:solidFill>
                  <a:srgbClr val="595959"/>
                </a:solidFill>
                <a:latin typeface="Muli" panose="02000503000000000000" pitchFamily="2" charset="77"/>
              </a:rPr>
              <a:t>Allison Horst</a:t>
            </a:r>
            <a:r>
              <a:rPr lang="en-US" sz="2800" dirty="0">
                <a:solidFill>
                  <a:srgbClr val="595959"/>
                </a:solidFill>
                <a:latin typeface="Muli" panose="02000503000000000000" pitchFamily="2" charset="77"/>
              </a:rPr>
              <a:t> (Bren School, UC Santa Barbara)</a:t>
            </a:r>
            <a:endParaRPr lang="en-US" sz="2800" dirty="0">
              <a:effectLst/>
            </a:endParaRPr>
          </a:p>
          <a:p>
            <a:pPr algn="ctr"/>
            <a:r>
              <a:rPr lang="en-US" sz="2800" b="1" dirty="0">
                <a:solidFill>
                  <a:srgbClr val="595959"/>
                </a:solidFill>
                <a:latin typeface="Muli" panose="02000503000000000000" pitchFamily="2" charset="77"/>
              </a:rPr>
              <a:t>Julien Brun</a:t>
            </a:r>
            <a:r>
              <a:rPr lang="en-US" sz="2800" dirty="0">
                <a:solidFill>
                  <a:srgbClr val="595959"/>
                </a:solidFill>
                <a:latin typeface="Muli" panose="02000503000000000000" pitchFamily="2" charset="77"/>
              </a:rPr>
              <a:t> (NCEAS, UC Santa Barbara)</a:t>
            </a:r>
            <a:endParaRPr lang="en-US" sz="2800" dirty="0">
              <a:effectLst/>
            </a:endParaRPr>
          </a:p>
        </p:txBody>
      </p:sp>
      <p:pic>
        <p:nvPicPr>
          <p:cNvPr id="1026" name="Picture 2" descr="Logo, National Center for Ecological Analysis and Synthesis. Icon is a stylized green butterfly." title="National Center for Ecological Analysis and Synthesis Logo">
            <a:extLst>
              <a:ext uri="{FF2B5EF4-FFF2-40B4-BE49-F238E27FC236}">
                <a16:creationId xmlns:a16="http://schemas.microsoft.com/office/drawing/2014/main" id="{3E7011B5-17E2-6E42-A7AF-EF45FF69E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642" y="5612093"/>
            <a:ext cx="3829535" cy="10244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Logo of the Long Term Ecological Research Network. Icon is a stylized graph that has ocean and earthtone layers, with dots indicating data across them. " title="Logo, Long Term Ecological Research Network">
            <a:extLst>
              <a:ext uri="{FF2B5EF4-FFF2-40B4-BE49-F238E27FC236}">
                <a16:creationId xmlns:a16="http://schemas.microsoft.com/office/drawing/2014/main" id="{9DB19043-FA98-A648-AECE-9460AEED7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011" y="5769030"/>
            <a:ext cx="3581790" cy="8674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of the Bren School of Environmental Science and Management at UC Santa Barbara. Icon is a dark blue circular bottom half that represents the ocean and a wave, with a green leaf extending from the top. " title="Bren School logo">
            <a:extLst>
              <a:ext uri="{FF2B5EF4-FFF2-40B4-BE49-F238E27FC236}">
                <a16:creationId xmlns:a16="http://schemas.microsoft.com/office/drawing/2014/main" id="{9FE47C5E-94A6-434F-8728-FECE46ED6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20" y="5769029"/>
            <a:ext cx="3831105" cy="72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746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D52F54-B39C-004F-9DC8-651590FC6304}"/>
              </a:ext>
            </a:extLst>
          </p:cNvPr>
          <p:cNvSpPr>
            <a:spLocks noChangeArrowheads="1"/>
          </p:cNvSpPr>
          <p:nvPr/>
        </p:nvSpPr>
        <p:spPr bwMode="auto">
          <a:xfrm>
            <a:off x="329783" y="259619"/>
            <a:ext cx="778738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C4587"/>
                </a:solidFill>
                <a:effectLst/>
                <a:latin typeface="FreightMacro Pro Book" panose="02000603040000020004" pitchFamily="2" charset="77"/>
              </a:rPr>
              <a:t>The life of an LTER dataset sample</a:t>
            </a:r>
            <a:endParaRPr kumimoji="0" lang="en-US" altLang="en-US" sz="1100" b="0" i="0" u="none" strike="noStrike" cap="none" normalizeH="0" baseline="0" dirty="0">
              <a:ln>
                <a:noFill/>
              </a:ln>
              <a:solidFill>
                <a:schemeClr val="tx1"/>
              </a:solidFill>
              <a:effectLst/>
              <a:latin typeface="FreightMacro Pro Book" panose="02000603040000020004"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FreightMacro Pro Book" panose="02000603040000020004" pitchFamily="2" charset="77"/>
              </a:rPr>
              <a:t>  </a:t>
            </a:r>
            <a:endParaRPr kumimoji="0" lang="en-US" altLang="en-US" sz="41500" b="0" i="0" u="none" strike="noStrike" cap="none" normalizeH="0" baseline="0" dirty="0">
              <a:ln>
                <a:noFill/>
              </a:ln>
              <a:solidFill>
                <a:schemeClr val="tx1"/>
              </a:solidFill>
              <a:effectLst/>
              <a:latin typeface="FreightMacro Pro Book" panose="02000603040000020004" pitchFamily="2" charset="77"/>
            </a:endParaRPr>
          </a:p>
        </p:txBody>
      </p:sp>
      <p:pic>
        <p:nvPicPr>
          <p:cNvPr id="9218" name="Picture 2" descr="An image representing data processing for an LTER dataset data collection in the field to preservation on data repositories." title="LTER data pipeline">
            <a:extLst>
              <a:ext uri="{FF2B5EF4-FFF2-40B4-BE49-F238E27FC236}">
                <a16:creationId xmlns:a16="http://schemas.microsoft.com/office/drawing/2014/main" id="{AA1291EC-0F86-9945-96CE-9CBF5D3EF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783" y="1039506"/>
            <a:ext cx="11041088" cy="249114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F414946-DABC-DC46-B76D-71AB44EDBD37}"/>
              </a:ext>
            </a:extLst>
          </p:cNvPr>
          <p:cNvSpPr>
            <a:spLocks noGrp="1"/>
          </p:cNvSpPr>
          <p:nvPr>
            <p:ph type="sldNum" sz="quarter" idx="12"/>
          </p:nvPr>
        </p:nvSpPr>
        <p:spPr/>
        <p:txBody>
          <a:bodyPr/>
          <a:lstStyle/>
          <a:p>
            <a:fld id="{B529BF86-FA93-8841-9A14-9B46A990996E}" type="slidenum">
              <a:rPr lang="en-US" smtClean="0"/>
              <a:t>10</a:t>
            </a:fld>
            <a:endParaRPr lang="en-US"/>
          </a:p>
        </p:txBody>
      </p:sp>
    </p:spTree>
    <p:extLst>
      <p:ext uri="{BB962C8B-B14F-4D97-AF65-F5344CB8AC3E}">
        <p14:creationId xmlns:p14="http://schemas.microsoft.com/office/powerpoint/2010/main" val="120590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D52F54-B39C-004F-9DC8-651590FC6304}"/>
              </a:ext>
            </a:extLst>
          </p:cNvPr>
          <p:cNvSpPr>
            <a:spLocks noChangeArrowheads="1"/>
          </p:cNvSpPr>
          <p:nvPr/>
        </p:nvSpPr>
        <p:spPr bwMode="auto">
          <a:xfrm>
            <a:off x="329783" y="259619"/>
            <a:ext cx="778738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C4587"/>
                </a:solidFill>
                <a:effectLst/>
                <a:latin typeface="FreightMacro Pro Book" panose="02000603040000020004" pitchFamily="2" charset="77"/>
              </a:rPr>
              <a:t>The life of an LTER dataset sample</a:t>
            </a:r>
            <a:endParaRPr kumimoji="0" lang="en-US" altLang="en-US" sz="1100" b="0" i="0" u="none" strike="noStrike" cap="none" normalizeH="0" baseline="0" dirty="0">
              <a:ln>
                <a:noFill/>
              </a:ln>
              <a:solidFill>
                <a:schemeClr val="tx1"/>
              </a:solidFill>
              <a:effectLst/>
              <a:latin typeface="FreightMacro Pro Book" panose="02000603040000020004"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FreightMacro Pro Book" panose="02000603040000020004" pitchFamily="2" charset="77"/>
              </a:rPr>
              <a:t>  </a:t>
            </a:r>
            <a:endParaRPr kumimoji="0" lang="en-US" altLang="en-US" sz="41500" b="0" i="0" u="none" strike="noStrike" cap="none" normalizeH="0" baseline="0" dirty="0">
              <a:ln>
                <a:noFill/>
              </a:ln>
              <a:solidFill>
                <a:schemeClr val="tx1"/>
              </a:solidFill>
              <a:effectLst/>
              <a:latin typeface="FreightMacro Pro Book" panose="02000603040000020004" pitchFamily="2" charset="77"/>
            </a:endParaRPr>
          </a:p>
        </p:txBody>
      </p:sp>
      <p:pic>
        <p:nvPicPr>
          <p:cNvPr id="9218" name="Picture 2" descr="https://lh5.googleusercontent.com/ui3yNGHozvalRe2u5OmjnguOmxx_PmipBJ7LF8Q7ywdeCyXQSn1m_PD6M_XTGmSHtYsK2NvE-c_W-iFwGZHxjvHCnKnvh_egwEspr2RgvOqbFzRBct8WuRkhA4qO33n04iqZyolUjYQ">
            <a:extLst>
              <a:ext uri="{FF2B5EF4-FFF2-40B4-BE49-F238E27FC236}">
                <a16:creationId xmlns:a16="http://schemas.microsoft.com/office/drawing/2014/main" id="{AA1291EC-0F86-9945-96CE-9CBF5D3EF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783" y="1039506"/>
            <a:ext cx="11041088" cy="249114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We first select and download datasets, then create a data sample that is easier to understand and manipulate, as well as the associated teaching examples. All this content is also exposed on the web." title="lterdatasets R package data ingestion workflow">
            <a:extLst>
              <a:ext uri="{FF2B5EF4-FFF2-40B4-BE49-F238E27FC236}">
                <a16:creationId xmlns:a16="http://schemas.microsoft.com/office/drawing/2014/main" id="{E14C886B-75BB-A34B-B7C7-0B62B7E8F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783" y="2613260"/>
            <a:ext cx="11607384" cy="339455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FABB24A-BC63-174C-AB46-C525AF54DC7C}"/>
              </a:ext>
            </a:extLst>
          </p:cNvPr>
          <p:cNvSpPr>
            <a:spLocks noGrp="1"/>
          </p:cNvSpPr>
          <p:nvPr>
            <p:ph type="sldNum" sz="quarter" idx="12"/>
          </p:nvPr>
        </p:nvSpPr>
        <p:spPr/>
        <p:txBody>
          <a:bodyPr/>
          <a:lstStyle/>
          <a:p>
            <a:fld id="{B529BF86-FA93-8841-9A14-9B46A990996E}" type="slidenum">
              <a:rPr lang="en-US" smtClean="0"/>
              <a:t>11</a:t>
            </a:fld>
            <a:endParaRPr lang="en-US"/>
          </a:p>
        </p:txBody>
      </p:sp>
    </p:spTree>
    <p:extLst>
      <p:ext uri="{BB962C8B-B14F-4D97-AF65-F5344CB8AC3E}">
        <p14:creationId xmlns:p14="http://schemas.microsoft.com/office/powerpoint/2010/main" val="4084991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lh4.googleusercontent.com/PaRkYzrT11ds7zJoSSyknEdWb9MpF3kLCclkwW5QlGzCcBlEWDJjtVj9b7_xK4ul0JZw9BaUcd5iQOnRB8xC17oBU82Pq0IAv1AxWHvQJrrOkpyMRy2MfhLYLv3GP600sn08jQRVh6k">
            <a:extLst>
              <a:ext uri="{FF2B5EF4-FFF2-40B4-BE49-F238E27FC236}">
                <a16:creationId xmlns:a16="http://schemas.microsoft.com/office/drawing/2014/main" id="{8941AA48-4858-8344-951C-12194BA6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912" y="1665518"/>
            <a:ext cx="2737370" cy="3783107"/>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Overall package folder structure (left), and the 4 main categories of the structure of our lterdatasets R package: Sample, Document, Demonstrated, and Share" title="Overall structure of our LTER Datasets">
            <a:extLst>
              <a:ext uri="{FF2B5EF4-FFF2-40B4-BE49-F238E27FC236}">
                <a16:creationId xmlns:a16="http://schemas.microsoft.com/office/drawing/2014/main" id="{DC48AB34-8ED0-7C4B-AA9D-134CA407B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3239" y="1997761"/>
            <a:ext cx="9379313" cy="15593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696161-B7B1-744B-94CA-86C1A8DD37BB}"/>
              </a:ext>
            </a:extLst>
          </p:cNvPr>
          <p:cNvSpPr/>
          <p:nvPr/>
        </p:nvSpPr>
        <p:spPr>
          <a:xfrm>
            <a:off x="679554" y="3557072"/>
            <a:ext cx="6096000" cy="1200329"/>
          </a:xfrm>
          <a:prstGeom prst="rect">
            <a:avLst/>
          </a:prstGeom>
        </p:spPr>
        <p:txBody>
          <a:bodyPr>
            <a:spAutoFit/>
          </a:bodyPr>
          <a:lstStyle/>
          <a:p>
            <a:pPr algn="ctr"/>
            <a:r>
              <a:rPr lang="en-US" dirty="0" err="1">
                <a:solidFill>
                  <a:srgbClr val="000000"/>
                </a:solidFill>
                <a:latin typeface="Muli" panose="02000503000000000000" pitchFamily="2" charset="77"/>
              </a:rPr>
              <a:t>ntl_ice_data.R</a:t>
            </a:r>
            <a:endParaRPr lang="en-US" dirty="0">
              <a:effectLst/>
            </a:endParaRPr>
          </a:p>
          <a:p>
            <a:pPr algn="ctr"/>
            <a:br>
              <a:rPr lang="en-US" dirty="0"/>
            </a:br>
            <a:br>
              <a:rPr lang="en-US" dirty="0"/>
            </a:br>
            <a:endParaRPr lang="en-US" dirty="0">
              <a:effectLst/>
            </a:endParaRPr>
          </a:p>
        </p:txBody>
      </p:sp>
      <p:sp>
        <p:nvSpPr>
          <p:cNvPr id="4" name="Rectangle 3">
            <a:extLst>
              <a:ext uri="{FF2B5EF4-FFF2-40B4-BE49-F238E27FC236}">
                <a16:creationId xmlns:a16="http://schemas.microsoft.com/office/drawing/2014/main" id="{A26A325A-0970-554E-9C3A-487FD8CE635B}"/>
              </a:ext>
            </a:extLst>
          </p:cNvPr>
          <p:cNvSpPr/>
          <p:nvPr/>
        </p:nvSpPr>
        <p:spPr>
          <a:xfrm>
            <a:off x="5161009" y="3557072"/>
            <a:ext cx="1614545" cy="369332"/>
          </a:xfrm>
          <a:prstGeom prst="rect">
            <a:avLst/>
          </a:prstGeom>
        </p:spPr>
        <p:txBody>
          <a:bodyPr wrap="none">
            <a:spAutoFit/>
          </a:bodyPr>
          <a:lstStyle/>
          <a:p>
            <a:pPr algn="ctr"/>
            <a:r>
              <a:rPr lang="en-US" dirty="0" err="1">
                <a:solidFill>
                  <a:srgbClr val="000000"/>
                </a:solidFill>
                <a:latin typeface="Muli" panose="02000503000000000000" pitchFamily="2" charset="77"/>
              </a:rPr>
              <a:t>ntl_ice_doc.R</a:t>
            </a:r>
            <a:endParaRPr lang="en-US" dirty="0">
              <a:effectLst/>
            </a:endParaRPr>
          </a:p>
        </p:txBody>
      </p:sp>
      <p:sp>
        <p:nvSpPr>
          <p:cNvPr id="5" name="Rectangle 4">
            <a:extLst>
              <a:ext uri="{FF2B5EF4-FFF2-40B4-BE49-F238E27FC236}">
                <a16:creationId xmlns:a16="http://schemas.microsoft.com/office/drawing/2014/main" id="{3630B3D6-450A-0A4C-9F45-862712FC899A}"/>
              </a:ext>
            </a:extLst>
          </p:cNvPr>
          <p:cNvSpPr/>
          <p:nvPr/>
        </p:nvSpPr>
        <p:spPr>
          <a:xfrm>
            <a:off x="7372895" y="3557072"/>
            <a:ext cx="2467342" cy="369332"/>
          </a:xfrm>
          <a:prstGeom prst="rect">
            <a:avLst/>
          </a:prstGeom>
        </p:spPr>
        <p:txBody>
          <a:bodyPr wrap="none">
            <a:spAutoFit/>
          </a:bodyPr>
          <a:lstStyle/>
          <a:p>
            <a:r>
              <a:rPr lang="en-US" dirty="0" err="1">
                <a:solidFill>
                  <a:srgbClr val="000000"/>
                </a:solidFill>
                <a:latin typeface="Muli" panose="02000503000000000000" pitchFamily="2" charset="77"/>
              </a:rPr>
              <a:t>ntl_ice_vignette.Rmd</a:t>
            </a:r>
            <a:endParaRPr lang="en-US" dirty="0"/>
          </a:p>
        </p:txBody>
      </p:sp>
      <p:sp>
        <p:nvSpPr>
          <p:cNvPr id="6" name="Rectangle 5">
            <a:extLst>
              <a:ext uri="{FF2B5EF4-FFF2-40B4-BE49-F238E27FC236}">
                <a16:creationId xmlns:a16="http://schemas.microsoft.com/office/drawing/2014/main" id="{F3535A29-0769-4F4A-A72C-1744B7B290D5}"/>
              </a:ext>
            </a:extLst>
          </p:cNvPr>
          <p:cNvSpPr/>
          <p:nvPr/>
        </p:nvSpPr>
        <p:spPr>
          <a:xfrm>
            <a:off x="256970" y="535074"/>
            <a:ext cx="6758427" cy="830997"/>
          </a:xfrm>
          <a:prstGeom prst="rect">
            <a:avLst/>
          </a:prstGeom>
        </p:spPr>
        <p:txBody>
          <a:bodyPr wrap="square">
            <a:spAutoFit/>
          </a:bodyPr>
          <a:lstStyle/>
          <a:p>
            <a:r>
              <a:rPr lang="en-US" sz="4800" i="1" dirty="0" err="1">
                <a:solidFill>
                  <a:srgbClr val="1C4587"/>
                </a:solidFill>
                <a:latin typeface="FreightMacro Pro Book" panose="02000603040000020004" pitchFamily="2" charset="77"/>
              </a:rPr>
              <a:t>lterdatasets</a:t>
            </a:r>
            <a:r>
              <a:rPr lang="en-US" sz="4800" dirty="0">
                <a:solidFill>
                  <a:srgbClr val="1C4587"/>
                </a:solidFill>
                <a:latin typeface="FreightMacro Pro Book" panose="02000603040000020004" pitchFamily="2" charset="77"/>
              </a:rPr>
              <a:t> Structure</a:t>
            </a:r>
            <a:endParaRPr lang="en-US" sz="4800" dirty="0">
              <a:effectLst/>
              <a:latin typeface="FreightMacro Pro Book" panose="02000603040000020004" pitchFamily="2" charset="77"/>
            </a:endParaRPr>
          </a:p>
        </p:txBody>
      </p:sp>
      <p:sp>
        <p:nvSpPr>
          <p:cNvPr id="9" name="Slide Number Placeholder 8">
            <a:extLst>
              <a:ext uri="{FF2B5EF4-FFF2-40B4-BE49-F238E27FC236}">
                <a16:creationId xmlns:a16="http://schemas.microsoft.com/office/drawing/2014/main" id="{F65D7467-3901-254D-900F-910C3223E033}"/>
              </a:ext>
            </a:extLst>
          </p:cNvPr>
          <p:cNvSpPr>
            <a:spLocks noGrp="1"/>
          </p:cNvSpPr>
          <p:nvPr>
            <p:ph type="sldNum" sz="quarter" idx="12"/>
          </p:nvPr>
        </p:nvSpPr>
        <p:spPr/>
        <p:txBody>
          <a:bodyPr/>
          <a:lstStyle/>
          <a:p>
            <a:fld id="{B529BF86-FA93-8841-9A14-9B46A990996E}" type="slidenum">
              <a:rPr lang="en-US" smtClean="0"/>
              <a:t>12</a:t>
            </a:fld>
            <a:endParaRPr lang="en-US"/>
          </a:p>
        </p:txBody>
      </p:sp>
    </p:spTree>
    <p:extLst>
      <p:ext uri="{BB962C8B-B14F-4D97-AF65-F5344CB8AC3E}">
        <p14:creationId xmlns:p14="http://schemas.microsoft.com/office/powerpoint/2010/main" val="1333631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B6E78D-A58A-854E-BA05-BCE697DD1FDF}"/>
              </a:ext>
            </a:extLst>
          </p:cNvPr>
          <p:cNvSpPr/>
          <p:nvPr/>
        </p:nvSpPr>
        <p:spPr>
          <a:xfrm>
            <a:off x="349770" y="475461"/>
            <a:ext cx="11147685" cy="5693866"/>
          </a:xfrm>
          <a:prstGeom prst="rect">
            <a:avLst/>
          </a:prstGeom>
        </p:spPr>
        <p:txBody>
          <a:bodyPr wrap="square">
            <a:spAutoFit/>
          </a:bodyPr>
          <a:lstStyle/>
          <a:p>
            <a:r>
              <a:rPr lang="en-US" sz="4400" b="0" i="0" u="none" strike="noStrike" dirty="0">
                <a:solidFill>
                  <a:srgbClr val="1C4587"/>
                </a:solidFill>
                <a:effectLst/>
                <a:latin typeface="FreightMacro Pro Book" panose="02000603040000020004" pitchFamily="2" charset="77"/>
              </a:rPr>
              <a:t>UCSB Data Science capstone project</a:t>
            </a:r>
            <a:endParaRPr lang="en-US" sz="3600" dirty="0">
              <a:effectLst/>
              <a:latin typeface="FreightMacro Pro Book" panose="02000603040000020004" pitchFamily="2" charset="77"/>
            </a:endParaRPr>
          </a:p>
          <a:p>
            <a:br>
              <a:rPr lang="en-US" sz="3200" dirty="0"/>
            </a:br>
            <a:r>
              <a:rPr lang="en-US" sz="3200" dirty="0">
                <a:solidFill>
                  <a:srgbClr val="1C4587"/>
                </a:solidFill>
                <a:latin typeface="Muli" panose="02000503000000000000" pitchFamily="2" charset="77"/>
              </a:rPr>
              <a:t>Product </a:t>
            </a:r>
            <a:br>
              <a:rPr lang="en-US" sz="3200" dirty="0">
                <a:solidFill>
                  <a:srgbClr val="000000"/>
                </a:solidFill>
                <a:latin typeface="Muli" panose="02000503000000000000" pitchFamily="2" charset="77"/>
              </a:rPr>
            </a:br>
            <a:r>
              <a:rPr lang="en-US" sz="3200" dirty="0">
                <a:solidFill>
                  <a:srgbClr val="000000"/>
                </a:solidFill>
                <a:latin typeface="Muli" panose="02000503000000000000" pitchFamily="2" charset="77"/>
              </a:rPr>
              <a:t>Develop data samples and accompanying examples</a:t>
            </a:r>
            <a:endParaRPr lang="en-US" sz="3200" dirty="0">
              <a:effectLst/>
            </a:endParaRPr>
          </a:p>
          <a:p>
            <a:br>
              <a:rPr lang="en-US" sz="3200" dirty="0"/>
            </a:br>
            <a:r>
              <a:rPr lang="en-US" sz="3200" dirty="0">
                <a:solidFill>
                  <a:srgbClr val="1C4587"/>
                </a:solidFill>
                <a:latin typeface="Muli" panose="02000503000000000000" pitchFamily="2" charset="77"/>
              </a:rPr>
              <a:t>Goal </a:t>
            </a:r>
            <a:br>
              <a:rPr lang="en-US" sz="3200" dirty="0">
                <a:solidFill>
                  <a:srgbClr val="000000"/>
                </a:solidFill>
                <a:latin typeface="Muli" panose="02000503000000000000" pitchFamily="2" charset="77"/>
              </a:rPr>
            </a:br>
            <a:r>
              <a:rPr lang="en-US" sz="3200" dirty="0">
                <a:solidFill>
                  <a:srgbClr val="000000"/>
                </a:solidFill>
                <a:latin typeface="Muli" panose="02000503000000000000" pitchFamily="2" charset="77"/>
              </a:rPr>
              <a:t>Expose students to “real” data manipulations and R package development</a:t>
            </a:r>
            <a:endParaRPr lang="en-US" sz="3200" dirty="0">
              <a:effectLst/>
            </a:endParaRPr>
          </a:p>
          <a:p>
            <a:br>
              <a:rPr lang="en-US" sz="3200" dirty="0"/>
            </a:br>
            <a:r>
              <a:rPr lang="en-US" sz="3200" dirty="0">
                <a:solidFill>
                  <a:srgbClr val="1C4587"/>
                </a:solidFill>
                <a:latin typeface="Muli" panose="02000503000000000000" pitchFamily="2" charset="77"/>
              </a:rPr>
              <a:t>Setup</a:t>
            </a:r>
            <a:br>
              <a:rPr lang="en-US" sz="3200" dirty="0">
                <a:solidFill>
                  <a:srgbClr val="1C4587"/>
                </a:solidFill>
                <a:latin typeface="Muli" panose="02000503000000000000" pitchFamily="2" charset="77"/>
              </a:rPr>
            </a:br>
            <a:r>
              <a:rPr lang="en-US" sz="3200" dirty="0">
                <a:solidFill>
                  <a:srgbClr val="000000"/>
                </a:solidFill>
                <a:latin typeface="Muli" panose="02000503000000000000" pitchFamily="2" charset="77"/>
              </a:rPr>
              <a:t>Team of 5 undergraduate students from Jan to June</a:t>
            </a:r>
            <a:endParaRPr lang="en-US" sz="3200" dirty="0">
              <a:effectLst/>
            </a:endParaRPr>
          </a:p>
        </p:txBody>
      </p:sp>
      <p:sp>
        <p:nvSpPr>
          <p:cNvPr id="5" name="Slide Number Placeholder 4">
            <a:extLst>
              <a:ext uri="{FF2B5EF4-FFF2-40B4-BE49-F238E27FC236}">
                <a16:creationId xmlns:a16="http://schemas.microsoft.com/office/drawing/2014/main" id="{0C44691A-6150-2243-ACDE-613B30EB74EA}"/>
              </a:ext>
            </a:extLst>
          </p:cNvPr>
          <p:cNvSpPr>
            <a:spLocks noGrp="1"/>
          </p:cNvSpPr>
          <p:nvPr>
            <p:ph type="sldNum" sz="quarter" idx="12"/>
          </p:nvPr>
        </p:nvSpPr>
        <p:spPr/>
        <p:txBody>
          <a:bodyPr/>
          <a:lstStyle/>
          <a:p>
            <a:fld id="{B529BF86-FA93-8841-9A14-9B46A990996E}" type="slidenum">
              <a:rPr lang="en-US" smtClean="0"/>
              <a:t>13</a:t>
            </a:fld>
            <a:endParaRPr lang="en-US"/>
          </a:p>
        </p:txBody>
      </p:sp>
    </p:spTree>
    <p:extLst>
      <p:ext uri="{BB962C8B-B14F-4D97-AF65-F5344CB8AC3E}">
        <p14:creationId xmlns:p14="http://schemas.microsoft.com/office/powerpoint/2010/main" val="1192921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ree columns of skills used for package development (programming, data management, website development), indicating the R packages used in each component. Under programming: R Markdown, tidyverse, git, RStudio, GitHub, devtools, usethis. Under data management: Environmental Data Initiative, EML, and metajam. Under website development: pkgdown, CSS." title="Skills and tools used for package development">
            <a:extLst>
              <a:ext uri="{FF2B5EF4-FFF2-40B4-BE49-F238E27FC236}">
                <a16:creationId xmlns:a16="http://schemas.microsoft.com/office/drawing/2014/main" id="{1A3DA1C7-1934-8542-9D08-197C6AA886BE}"/>
              </a:ext>
            </a:extLst>
          </p:cNvPr>
          <p:cNvPicPr>
            <a:picLocks noChangeAspect="1"/>
          </p:cNvPicPr>
          <p:nvPr/>
        </p:nvPicPr>
        <p:blipFill>
          <a:blip r:embed="rId3"/>
          <a:stretch>
            <a:fillRect/>
          </a:stretch>
        </p:blipFill>
        <p:spPr>
          <a:xfrm>
            <a:off x="6712575" y="591591"/>
            <a:ext cx="5092700" cy="5854700"/>
          </a:xfrm>
          <a:prstGeom prst="rect">
            <a:avLst/>
          </a:prstGeom>
        </p:spPr>
      </p:pic>
      <p:sp>
        <p:nvSpPr>
          <p:cNvPr id="4" name="Rectangle 3">
            <a:extLst>
              <a:ext uri="{FF2B5EF4-FFF2-40B4-BE49-F238E27FC236}">
                <a16:creationId xmlns:a16="http://schemas.microsoft.com/office/drawing/2014/main" id="{89E61D54-90D5-E941-884D-92743B75C368}"/>
              </a:ext>
            </a:extLst>
          </p:cNvPr>
          <p:cNvSpPr/>
          <p:nvPr/>
        </p:nvSpPr>
        <p:spPr>
          <a:xfrm>
            <a:off x="844446" y="1111588"/>
            <a:ext cx="6096000" cy="5062924"/>
          </a:xfrm>
          <a:prstGeom prst="rect">
            <a:avLst/>
          </a:prstGeom>
        </p:spPr>
        <p:txBody>
          <a:bodyPr>
            <a:spAutoFit/>
          </a:bodyPr>
          <a:lstStyle/>
          <a:p>
            <a:pPr marL="457200" indent="-457200" fontAlgn="base">
              <a:spcAft>
                <a:spcPts val="1000"/>
              </a:spcAft>
              <a:buFont typeface="Arial" panose="020B0604020202020204" pitchFamily="34" charset="0"/>
              <a:buChar char="•"/>
            </a:pPr>
            <a:r>
              <a:rPr lang="en-US" sz="2600" dirty="0" err="1">
                <a:solidFill>
                  <a:srgbClr val="000000"/>
                </a:solidFill>
                <a:latin typeface="Muli" panose="02000503000000000000" pitchFamily="2" charset="77"/>
              </a:rPr>
              <a:t>Rmarkdown</a:t>
            </a:r>
            <a:r>
              <a:rPr lang="en-US" sz="2600" dirty="0">
                <a:solidFill>
                  <a:srgbClr val="000000"/>
                </a:solidFill>
                <a:latin typeface="Muli" panose="02000503000000000000" pitchFamily="2" charset="77"/>
              </a:rPr>
              <a:t> &amp; </a:t>
            </a:r>
            <a:r>
              <a:rPr lang="en-US" sz="2600" dirty="0" err="1">
                <a:solidFill>
                  <a:srgbClr val="000000"/>
                </a:solidFill>
                <a:latin typeface="Muli" panose="02000503000000000000" pitchFamily="2" charset="77"/>
              </a:rPr>
              <a:t>tidyverse</a:t>
            </a:r>
            <a:endParaRPr lang="en-US" sz="2600" dirty="0">
              <a:solidFill>
                <a:srgbClr val="000000"/>
              </a:solidFill>
              <a:latin typeface="Muli" panose="02000503000000000000" pitchFamily="2" charset="77"/>
            </a:endParaRPr>
          </a:p>
          <a:p>
            <a:pPr marL="457200" indent="-457200" fontAlgn="base">
              <a:spcAft>
                <a:spcPts val="1000"/>
              </a:spcAft>
              <a:buFont typeface="Arial" panose="020B0604020202020204" pitchFamily="34" charset="0"/>
              <a:buChar char="•"/>
            </a:pPr>
            <a:r>
              <a:rPr lang="en-US" sz="2600" dirty="0">
                <a:solidFill>
                  <a:srgbClr val="000000"/>
                </a:solidFill>
                <a:latin typeface="Muli" panose="02000503000000000000" pitchFamily="2" charset="77"/>
              </a:rPr>
              <a:t>git via </a:t>
            </a:r>
            <a:r>
              <a:rPr lang="en-US" sz="2600" dirty="0" err="1">
                <a:solidFill>
                  <a:srgbClr val="000000"/>
                </a:solidFill>
                <a:latin typeface="Muli" panose="02000503000000000000" pitchFamily="2" charset="77"/>
              </a:rPr>
              <a:t>RStudio</a:t>
            </a:r>
            <a:endParaRPr lang="en-US" sz="2600" dirty="0">
              <a:solidFill>
                <a:srgbClr val="000000"/>
              </a:solidFill>
              <a:latin typeface="Muli" panose="02000503000000000000" pitchFamily="2" charset="77"/>
            </a:endParaRPr>
          </a:p>
          <a:p>
            <a:pPr marL="457200" indent="-457200" fontAlgn="base">
              <a:spcAft>
                <a:spcPts val="1000"/>
              </a:spcAft>
              <a:buFont typeface="Arial" panose="020B0604020202020204" pitchFamily="34" charset="0"/>
              <a:buChar char="•"/>
            </a:pPr>
            <a:r>
              <a:rPr lang="en-US" sz="2600" dirty="0">
                <a:solidFill>
                  <a:srgbClr val="000000"/>
                </a:solidFill>
                <a:latin typeface="Muli" panose="02000503000000000000" pitchFamily="2" charset="77"/>
              </a:rPr>
              <a:t>Collaborating with GitHub</a:t>
            </a:r>
          </a:p>
          <a:p>
            <a:pPr marL="914400" lvl="1" indent="-457200" fontAlgn="base">
              <a:spcAft>
                <a:spcPts val="1000"/>
              </a:spcAft>
              <a:buFont typeface="Arial" panose="020B0604020202020204" pitchFamily="34" charset="0"/>
              <a:buChar char="•"/>
            </a:pPr>
            <a:r>
              <a:rPr lang="en-US" sz="2000" dirty="0">
                <a:solidFill>
                  <a:srgbClr val="000000"/>
                </a:solidFill>
                <a:latin typeface="Muli" panose="02000503000000000000" pitchFamily="2" charset="77"/>
              </a:rPr>
              <a:t>Branches, PR &amp; code review</a:t>
            </a:r>
          </a:p>
          <a:p>
            <a:pPr marL="457200" indent="-457200" fontAlgn="base">
              <a:spcAft>
                <a:spcPts val="1000"/>
              </a:spcAft>
              <a:buFont typeface="Arial" panose="020B0604020202020204" pitchFamily="34" charset="0"/>
              <a:buChar char="•"/>
            </a:pPr>
            <a:r>
              <a:rPr lang="en-US" sz="2600" dirty="0">
                <a:solidFill>
                  <a:srgbClr val="000000"/>
                </a:solidFill>
                <a:latin typeface="Muli" panose="02000503000000000000" pitchFamily="2" charset="77"/>
              </a:rPr>
              <a:t>Using data repositories</a:t>
            </a:r>
          </a:p>
          <a:p>
            <a:pPr marL="914400" lvl="1" indent="-457200" fontAlgn="base">
              <a:spcAft>
                <a:spcPts val="1000"/>
              </a:spcAft>
              <a:buFont typeface="Arial" panose="020B0604020202020204" pitchFamily="34" charset="0"/>
              <a:buChar char="•"/>
            </a:pPr>
            <a:r>
              <a:rPr lang="en-US" sz="2000" dirty="0">
                <a:solidFill>
                  <a:srgbClr val="000000"/>
                </a:solidFill>
                <a:latin typeface="Muli" panose="02000503000000000000" pitchFamily="2" charset="77"/>
              </a:rPr>
              <a:t>Search for data, leverage metadata</a:t>
            </a:r>
          </a:p>
          <a:p>
            <a:pPr marL="914400" lvl="1" indent="-457200" fontAlgn="base">
              <a:spcAft>
                <a:spcPts val="1000"/>
              </a:spcAft>
              <a:buFont typeface="Arial" panose="020B0604020202020204" pitchFamily="34" charset="0"/>
              <a:buChar char="•"/>
            </a:pPr>
            <a:r>
              <a:rPr lang="en-US" sz="2000" dirty="0">
                <a:solidFill>
                  <a:srgbClr val="000000"/>
                </a:solidFill>
                <a:latin typeface="Muli" panose="02000503000000000000" pitchFamily="2" charset="77"/>
              </a:rPr>
              <a:t>Use API to download content</a:t>
            </a:r>
          </a:p>
          <a:p>
            <a:pPr marL="457200" indent="-457200" fontAlgn="base">
              <a:spcAft>
                <a:spcPts val="1000"/>
              </a:spcAft>
              <a:buFont typeface="Arial" panose="020B0604020202020204" pitchFamily="34" charset="0"/>
              <a:buChar char="•"/>
            </a:pPr>
            <a:r>
              <a:rPr lang="en-US" sz="2600" dirty="0">
                <a:solidFill>
                  <a:srgbClr val="000000"/>
                </a:solidFill>
                <a:latin typeface="Muli" panose="02000503000000000000" pitchFamily="2" charset="77"/>
              </a:rPr>
              <a:t>Develop an R package</a:t>
            </a:r>
          </a:p>
          <a:p>
            <a:pPr marL="457200" indent="-457200" fontAlgn="base">
              <a:spcAft>
                <a:spcPts val="1000"/>
              </a:spcAft>
              <a:buFont typeface="Arial" panose="020B0604020202020204" pitchFamily="34" charset="0"/>
              <a:buChar char="•"/>
            </a:pPr>
            <a:r>
              <a:rPr lang="en-US" sz="2600" dirty="0">
                <a:solidFill>
                  <a:srgbClr val="000000"/>
                </a:solidFill>
                <a:latin typeface="Muli" panose="02000503000000000000" pitchFamily="2" charset="77"/>
              </a:rPr>
              <a:t>GitHub actions</a:t>
            </a:r>
          </a:p>
          <a:p>
            <a:pPr marL="457200" indent="-457200" fontAlgn="base">
              <a:spcAft>
                <a:spcPts val="1000"/>
              </a:spcAft>
              <a:buFont typeface="Arial" panose="020B0604020202020204" pitchFamily="34" charset="0"/>
              <a:buChar char="•"/>
            </a:pPr>
            <a:r>
              <a:rPr lang="en-US" sz="2600" dirty="0">
                <a:solidFill>
                  <a:srgbClr val="000000"/>
                </a:solidFill>
                <a:latin typeface="Muli" panose="02000503000000000000" pitchFamily="2" charset="77"/>
              </a:rPr>
              <a:t>Build a website</a:t>
            </a:r>
          </a:p>
        </p:txBody>
      </p:sp>
      <p:sp>
        <p:nvSpPr>
          <p:cNvPr id="5" name="Rectangle 4">
            <a:extLst>
              <a:ext uri="{FF2B5EF4-FFF2-40B4-BE49-F238E27FC236}">
                <a16:creationId xmlns:a16="http://schemas.microsoft.com/office/drawing/2014/main" id="{DD115226-004A-BC47-BCE1-3054AC73847D}"/>
              </a:ext>
            </a:extLst>
          </p:cNvPr>
          <p:cNvSpPr/>
          <p:nvPr/>
        </p:nvSpPr>
        <p:spPr>
          <a:xfrm>
            <a:off x="241519" y="255034"/>
            <a:ext cx="6035435" cy="584775"/>
          </a:xfrm>
          <a:prstGeom prst="rect">
            <a:avLst/>
          </a:prstGeom>
        </p:spPr>
        <p:txBody>
          <a:bodyPr wrap="none">
            <a:spAutoFit/>
          </a:bodyPr>
          <a:lstStyle/>
          <a:p>
            <a:r>
              <a:rPr lang="en-US" sz="3200" dirty="0">
                <a:solidFill>
                  <a:srgbClr val="1C4587"/>
                </a:solidFill>
                <a:latin typeface="FreightMacro Pro Book" panose="02000603040000020004" pitchFamily="2" charset="77"/>
              </a:rPr>
              <a:t>What did students need to learn?</a:t>
            </a:r>
            <a:endParaRPr lang="en-US" sz="3200" dirty="0">
              <a:effectLst/>
              <a:latin typeface="FreightMacro Pro Book" panose="02000603040000020004" pitchFamily="2" charset="77"/>
            </a:endParaRPr>
          </a:p>
        </p:txBody>
      </p:sp>
      <p:sp>
        <p:nvSpPr>
          <p:cNvPr id="8" name="Slide Number Placeholder 7">
            <a:extLst>
              <a:ext uri="{FF2B5EF4-FFF2-40B4-BE49-F238E27FC236}">
                <a16:creationId xmlns:a16="http://schemas.microsoft.com/office/drawing/2014/main" id="{295823F1-5A0E-C84C-B2DC-1710A19B6896}"/>
              </a:ext>
            </a:extLst>
          </p:cNvPr>
          <p:cNvSpPr>
            <a:spLocks noGrp="1"/>
          </p:cNvSpPr>
          <p:nvPr>
            <p:ph type="sldNum" sz="quarter" idx="12"/>
          </p:nvPr>
        </p:nvSpPr>
        <p:spPr/>
        <p:txBody>
          <a:bodyPr/>
          <a:lstStyle/>
          <a:p>
            <a:fld id="{B529BF86-FA93-8841-9A14-9B46A990996E}" type="slidenum">
              <a:rPr lang="en-US" smtClean="0"/>
              <a:t>14</a:t>
            </a:fld>
            <a:endParaRPr lang="en-US"/>
          </a:p>
        </p:txBody>
      </p:sp>
    </p:spTree>
    <p:extLst>
      <p:ext uri="{BB962C8B-B14F-4D97-AF65-F5344CB8AC3E}">
        <p14:creationId xmlns:p14="http://schemas.microsoft.com/office/powerpoint/2010/main" val="1524257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A matrix of categories (e.g. data structure, data type, and different methods / skills they are suitable for teaching) to help organize the teaching content in a coherent way across the various teaching topics" title="Data science topic matrix">
            <a:extLst>
              <a:ext uri="{FF2B5EF4-FFF2-40B4-BE49-F238E27FC236}">
                <a16:creationId xmlns:a16="http://schemas.microsoft.com/office/drawing/2014/main" id="{C21D526D-28E2-CD45-BE2D-D271FAADA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08028"/>
            <a:ext cx="12192000" cy="2079625"/>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8F94648F-E617-6E4F-A923-13006114CC89}"/>
              </a:ext>
            </a:extLst>
          </p:cNvPr>
          <p:cNvSpPr/>
          <p:nvPr/>
        </p:nvSpPr>
        <p:spPr>
          <a:xfrm>
            <a:off x="8799226" y="3552177"/>
            <a:ext cx="464695" cy="1965456"/>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694F7E-DE98-E142-AA5F-3C159BCE1910}"/>
              </a:ext>
            </a:extLst>
          </p:cNvPr>
          <p:cNvSpPr/>
          <p:nvPr/>
        </p:nvSpPr>
        <p:spPr>
          <a:xfrm>
            <a:off x="304800" y="270767"/>
            <a:ext cx="11402518" cy="2682786"/>
          </a:xfrm>
          <a:prstGeom prst="rect">
            <a:avLst/>
          </a:prstGeom>
        </p:spPr>
        <p:txBody>
          <a:bodyPr wrap="square">
            <a:spAutoFit/>
          </a:bodyPr>
          <a:lstStyle/>
          <a:p>
            <a:r>
              <a:rPr lang="en-US" sz="4800" b="0" i="0" u="none" strike="noStrike" dirty="0">
                <a:solidFill>
                  <a:srgbClr val="1C4587"/>
                </a:solidFill>
                <a:effectLst/>
                <a:latin typeface="FreightMacro Pro Book" panose="02000603040000020004" pitchFamily="2" charset="77"/>
              </a:rPr>
              <a:t>Currently</a:t>
            </a:r>
          </a:p>
          <a:p>
            <a:endParaRPr lang="en-US" sz="2800" dirty="0">
              <a:effectLst/>
            </a:endParaRPr>
          </a:p>
          <a:p>
            <a:pPr marL="457200" indent="-457200" fontAlgn="base">
              <a:spcAft>
                <a:spcPts val="1000"/>
              </a:spcAft>
              <a:buFont typeface="Arial" panose="020B0604020202020204" pitchFamily="34" charset="0"/>
              <a:buChar char="•"/>
            </a:pPr>
            <a:r>
              <a:rPr lang="en-US" sz="2800" dirty="0">
                <a:solidFill>
                  <a:srgbClr val="000000"/>
                </a:solidFill>
                <a:latin typeface="Muli" panose="02000503000000000000" pitchFamily="2" charset="77"/>
              </a:rPr>
              <a:t>19 data samples created</a:t>
            </a:r>
          </a:p>
          <a:p>
            <a:pPr marL="457200" indent="-457200" fontAlgn="base">
              <a:spcAft>
                <a:spcPts val="1000"/>
              </a:spcAft>
              <a:buFont typeface="Arial" panose="020B0604020202020204" pitchFamily="34" charset="0"/>
              <a:buChar char="•"/>
            </a:pPr>
            <a:r>
              <a:rPr lang="en-US" sz="2800" dirty="0">
                <a:solidFill>
                  <a:srgbClr val="000000"/>
                </a:solidFill>
                <a:latin typeface="Muli" panose="02000503000000000000" pitchFamily="2" charset="77"/>
              </a:rPr>
              <a:t>Curating the vignettes to make the package coherent in terms of data science topics</a:t>
            </a:r>
          </a:p>
        </p:txBody>
      </p:sp>
      <p:sp>
        <p:nvSpPr>
          <p:cNvPr id="6" name="Slide Number Placeholder 5">
            <a:extLst>
              <a:ext uri="{FF2B5EF4-FFF2-40B4-BE49-F238E27FC236}">
                <a16:creationId xmlns:a16="http://schemas.microsoft.com/office/drawing/2014/main" id="{5D430262-591F-4C43-8093-5961B7FA5DA8}"/>
              </a:ext>
            </a:extLst>
          </p:cNvPr>
          <p:cNvSpPr>
            <a:spLocks noGrp="1"/>
          </p:cNvSpPr>
          <p:nvPr>
            <p:ph type="sldNum" sz="quarter" idx="12"/>
          </p:nvPr>
        </p:nvSpPr>
        <p:spPr/>
        <p:txBody>
          <a:bodyPr/>
          <a:lstStyle/>
          <a:p>
            <a:fld id="{B529BF86-FA93-8841-9A14-9B46A990996E}" type="slidenum">
              <a:rPr lang="en-US" smtClean="0"/>
              <a:t>15</a:t>
            </a:fld>
            <a:endParaRPr lang="en-US"/>
          </a:p>
        </p:txBody>
      </p:sp>
    </p:spTree>
    <p:extLst>
      <p:ext uri="{BB962C8B-B14F-4D97-AF65-F5344CB8AC3E}">
        <p14:creationId xmlns:p14="http://schemas.microsoft.com/office/powerpoint/2010/main" val="2046293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Photo of two scientists on an ice-covered lake, taking measurements for ice cover data." title="North Temperate Lakes ice sampling">
            <a:extLst>
              <a:ext uri="{FF2B5EF4-FFF2-40B4-BE49-F238E27FC236}">
                <a16:creationId xmlns:a16="http://schemas.microsoft.com/office/drawing/2014/main" id="{F9296ABF-C79E-BC46-A088-D94D5D985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849" y="1219799"/>
            <a:ext cx="4660900" cy="1739900"/>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A line graph, with linear model added, showing ice duration (in days) on the y-axis and year on the x-axis. A clear decreasing trend in ice duration is seen over the time shown (1850 - 2010). " title="Ice duration over time at North Temperate Lakes LTER">
            <a:extLst>
              <a:ext uri="{FF2B5EF4-FFF2-40B4-BE49-F238E27FC236}">
                <a16:creationId xmlns:a16="http://schemas.microsoft.com/office/drawing/2014/main" id="{6E47BE6B-4F46-7643-8C26-3CD0F0C24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24" y="1101256"/>
            <a:ext cx="5156616" cy="2946638"/>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Scatterplot graph with linear regression trendline added showing a negative correlation between ice duration (in days, on the y-axis) and temperature (in Celsius, on the x-axis) for North Temperature Lakes LTER site." title="Ice duration and temperature">
            <a:extLst>
              <a:ext uri="{FF2B5EF4-FFF2-40B4-BE49-F238E27FC236}">
                <a16:creationId xmlns:a16="http://schemas.microsoft.com/office/drawing/2014/main" id="{CEE1F1FA-F66D-2146-8DAC-865E426A5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497" y="4044681"/>
            <a:ext cx="4811843" cy="2749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 line graph of time series data showing the percent change in ice cover duration and temperature from 1850 - 2010 (year on the x-axis). Generally, the smoothed trend shows clearly decreasing ice cover duration over time, while the temperature change increases over time. " title="Percent change in ice duration and temperature, North Temperature Lakes LTER">
            <a:extLst>
              <a:ext uri="{FF2B5EF4-FFF2-40B4-BE49-F238E27FC236}">
                <a16:creationId xmlns:a16="http://schemas.microsoft.com/office/drawing/2014/main" id="{F9F58DB7-4C12-1740-A89D-5544467719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463" y="3295650"/>
            <a:ext cx="6122648" cy="34986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C264137-669A-C84D-949C-CD86FC551A6E}"/>
              </a:ext>
            </a:extLst>
          </p:cNvPr>
          <p:cNvSpPr/>
          <p:nvPr/>
        </p:nvSpPr>
        <p:spPr>
          <a:xfrm>
            <a:off x="219456" y="237517"/>
            <a:ext cx="10713767" cy="646331"/>
          </a:xfrm>
          <a:prstGeom prst="rect">
            <a:avLst/>
          </a:prstGeom>
        </p:spPr>
        <p:txBody>
          <a:bodyPr wrap="none">
            <a:spAutoFit/>
          </a:bodyPr>
          <a:lstStyle/>
          <a:p>
            <a:r>
              <a:rPr lang="en-US" sz="3600" dirty="0">
                <a:solidFill>
                  <a:srgbClr val="1C4587"/>
                </a:solidFill>
                <a:latin typeface="FreightMacro Pro Book" panose="02000603040000020004" pitchFamily="2" charset="77"/>
              </a:rPr>
              <a:t>Dataset example: North Temperate Lakes - Ice Cover</a:t>
            </a:r>
            <a:endParaRPr lang="en-US" sz="3600" dirty="0">
              <a:effectLst/>
              <a:latin typeface="FreightMacro Pro Book" panose="02000603040000020004" pitchFamily="2" charset="77"/>
            </a:endParaRPr>
          </a:p>
        </p:txBody>
      </p:sp>
      <p:sp>
        <p:nvSpPr>
          <p:cNvPr id="5" name="Slide Number Placeholder 4">
            <a:extLst>
              <a:ext uri="{FF2B5EF4-FFF2-40B4-BE49-F238E27FC236}">
                <a16:creationId xmlns:a16="http://schemas.microsoft.com/office/drawing/2014/main" id="{EB387588-2BBD-D14F-A634-A94E0F0A0EA3}"/>
              </a:ext>
            </a:extLst>
          </p:cNvPr>
          <p:cNvSpPr>
            <a:spLocks noGrp="1"/>
          </p:cNvSpPr>
          <p:nvPr>
            <p:ph type="sldNum" sz="quarter" idx="12"/>
          </p:nvPr>
        </p:nvSpPr>
        <p:spPr/>
        <p:txBody>
          <a:bodyPr/>
          <a:lstStyle/>
          <a:p>
            <a:fld id="{B529BF86-FA93-8841-9A14-9B46A990996E}" type="slidenum">
              <a:rPr lang="en-US" smtClean="0"/>
              <a:t>16</a:t>
            </a:fld>
            <a:endParaRPr lang="en-US"/>
          </a:p>
        </p:txBody>
      </p:sp>
    </p:spTree>
    <p:extLst>
      <p:ext uri="{BB962C8B-B14F-4D97-AF65-F5344CB8AC3E}">
        <p14:creationId xmlns:p14="http://schemas.microsoft.com/office/powerpoint/2010/main" val="2739988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B5C28D-9045-244C-91A4-9B701C5D4C50}"/>
              </a:ext>
            </a:extLst>
          </p:cNvPr>
          <p:cNvSpPr/>
          <p:nvPr/>
        </p:nvSpPr>
        <p:spPr>
          <a:xfrm>
            <a:off x="454701" y="391101"/>
            <a:ext cx="11147686" cy="3724096"/>
          </a:xfrm>
          <a:prstGeom prst="rect">
            <a:avLst/>
          </a:prstGeom>
        </p:spPr>
        <p:txBody>
          <a:bodyPr wrap="square">
            <a:spAutoFit/>
          </a:bodyPr>
          <a:lstStyle/>
          <a:p>
            <a:r>
              <a:rPr lang="en-US" sz="4800" b="0" i="0" u="none" strike="noStrike" dirty="0">
                <a:solidFill>
                  <a:srgbClr val="1C4587"/>
                </a:solidFill>
                <a:effectLst/>
                <a:latin typeface="FreightMacro Pro Book" panose="02000603040000020004" pitchFamily="2" charset="77"/>
              </a:rPr>
              <a:t>Closing thoughts:</a:t>
            </a:r>
            <a:endParaRPr lang="en-US" sz="4800" b="0" i="0" u="none" strike="noStrike" dirty="0">
              <a:latin typeface="FreightMacro Pro Book" panose="02000603040000020004" pitchFamily="2" charset="77"/>
            </a:endParaRPr>
          </a:p>
          <a:p>
            <a:endParaRPr lang="en-US" sz="4800" dirty="0">
              <a:solidFill>
                <a:srgbClr val="000000"/>
              </a:solidFill>
              <a:latin typeface="Muli" panose="02000503000000000000" pitchFamily="2" charset="77"/>
            </a:endParaRPr>
          </a:p>
          <a:p>
            <a:pPr marL="514350" indent="-514350">
              <a:buFont typeface="+mj-lt"/>
              <a:buAutoNum type="arabicPeriod"/>
            </a:pPr>
            <a:r>
              <a:rPr lang="en-US" sz="2800" dirty="0">
                <a:solidFill>
                  <a:srgbClr val="000000"/>
                </a:solidFill>
                <a:latin typeface="Muli" panose="02000503000000000000" pitchFamily="2" charset="77"/>
              </a:rPr>
              <a:t>Modern, curated, versatile and well-documented datasets are in demand and very appreciated</a:t>
            </a:r>
          </a:p>
          <a:p>
            <a:pPr marL="514350" indent="-514350">
              <a:buFont typeface="+mj-lt"/>
              <a:buAutoNum type="arabicPeriod"/>
            </a:pPr>
            <a:r>
              <a:rPr lang="en-US" sz="2800" dirty="0">
                <a:solidFill>
                  <a:srgbClr val="000000"/>
                </a:solidFill>
                <a:latin typeface="Muli" panose="02000503000000000000" pitchFamily="2" charset="77"/>
              </a:rPr>
              <a:t>R packages are a user-friendly way to share datasets</a:t>
            </a:r>
          </a:p>
          <a:p>
            <a:pPr marL="514350" indent="-514350">
              <a:buFont typeface="+mj-lt"/>
              <a:buAutoNum type="arabicPeriod"/>
            </a:pPr>
            <a:r>
              <a:rPr lang="en-US" sz="2800" dirty="0">
                <a:solidFill>
                  <a:srgbClr val="000000"/>
                </a:solidFill>
                <a:latin typeface="Muli" panose="02000503000000000000" pitchFamily="2" charset="77"/>
              </a:rPr>
              <a:t>A datasets package is a great project for data science students to combine many different skills and concepts</a:t>
            </a:r>
          </a:p>
        </p:txBody>
      </p:sp>
      <p:sp>
        <p:nvSpPr>
          <p:cNvPr id="3" name="Rectangle 2">
            <a:extLst>
              <a:ext uri="{FF2B5EF4-FFF2-40B4-BE49-F238E27FC236}">
                <a16:creationId xmlns:a16="http://schemas.microsoft.com/office/drawing/2014/main" id="{1AD3AFC2-1E39-9C4C-BCEE-E94D250A964B}"/>
              </a:ext>
            </a:extLst>
          </p:cNvPr>
          <p:cNvSpPr/>
          <p:nvPr/>
        </p:nvSpPr>
        <p:spPr>
          <a:xfrm>
            <a:off x="604602" y="4579096"/>
            <a:ext cx="11132695" cy="1569660"/>
          </a:xfrm>
          <a:prstGeom prst="rect">
            <a:avLst/>
          </a:prstGeom>
          <a:solidFill>
            <a:schemeClr val="accent2">
              <a:lumMod val="20000"/>
              <a:lumOff val="80000"/>
            </a:schemeClr>
          </a:solidFill>
        </p:spPr>
        <p:txBody>
          <a:bodyPr wrap="square">
            <a:spAutoFit/>
          </a:bodyPr>
          <a:lstStyle/>
          <a:p>
            <a:r>
              <a:rPr lang="en-US" sz="2400" dirty="0">
                <a:solidFill>
                  <a:srgbClr val="000000"/>
                </a:solidFill>
                <a:latin typeface="Muli" panose="02000503000000000000" pitchFamily="2" charset="77"/>
              </a:rPr>
              <a:t>"At the start of Winter, I had no idea how to even begin developing an R package or collaborate with others using GitHub. I learned so much during my time on the project!" - </a:t>
            </a:r>
            <a:r>
              <a:rPr lang="en-US" sz="2400" i="1" dirty="0" err="1">
                <a:solidFill>
                  <a:srgbClr val="000000"/>
                </a:solidFill>
                <a:latin typeface="Muli" panose="02000503000000000000" pitchFamily="2" charset="77"/>
              </a:rPr>
              <a:t>Adhitya</a:t>
            </a:r>
            <a:r>
              <a:rPr lang="en-US" sz="2400" i="1" dirty="0">
                <a:solidFill>
                  <a:srgbClr val="000000"/>
                </a:solidFill>
                <a:latin typeface="Muli" panose="02000503000000000000" pitchFamily="2" charset="77"/>
              </a:rPr>
              <a:t> Logan (UCSB Undergraduate DS Capstone Member)</a:t>
            </a:r>
            <a:endParaRPr lang="en-US" sz="2400" dirty="0">
              <a:effectLst/>
            </a:endParaRPr>
          </a:p>
        </p:txBody>
      </p:sp>
      <p:sp>
        <p:nvSpPr>
          <p:cNvPr id="6" name="Slide Number Placeholder 5">
            <a:extLst>
              <a:ext uri="{FF2B5EF4-FFF2-40B4-BE49-F238E27FC236}">
                <a16:creationId xmlns:a16="http://schemas.microsoft.com/office/drawing/2014/main" id="{AA4455E0-2738-AA4F-8760-32A21862ACBB}"/>
              </a:ext>
            </a:extLst>
          </p:cNvPr>
          <p:cNvSpPr>
            <a:spLocks noGrp="1"/>
          </p:cNvSpPr>
          <p:nvPr>
            <p:ph type="sldNum" sz="quarter" idx="12"/>
          </p:nvPr>
        </p:nvSpPr>
        <p:spPr/>
        <p:txBody>
          <a:bodyPr/>
          <a:lstStyle/>
          <a:p>
            <a:fld id="{B529BF86-FA93-8841-9A14-9B46A990996E}" type="slidenum">
              <a:rPr lang="en-US" smtClean="0"/>
              <a:t>17</a:t>
            </a:fld>
            <a:endParaRPr lang="en-US"/>
          </a:p>
        </p:txBody>
      </p:sp>
    </p:spTree>
    <p:extLst>
      <p:ext uri="{BB962C8B-B14F-4D97-AF65-F5344CB8AC3E}">
        <p14:creationId xmlns:p14="http://schemas.microsoft.com/office/powerpoint/2010/main" val="267294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58A9F1-AB93-1446-89E6-D1642B7D1BF9}"/>
              </a:ext>
            </a:extLst>
          </p:cNvPr>
          <p:cNvSpPr/>
          <p:nvPr/>
        </p:nvSpPr>
        <p:spPr>
          <a:xfrm>
            <a:off x="389744" y="297556"/>
            <a:ext cx="11467475" cy="1815882"/>
          </a:xfrm>
          <a:prstGeom prst="rect">
            <a:avLst/>
          </a:prstGeom>
        </p:spPr>
        <p:txBody>
          <a:bodyPr wrap="square">
            <a:spAutoFit/>
          </a:bodyPr>
          <a:lstStyle/>
          <a:p>
            <a:pPr algn="ctr"/>
            <a:r>
              <a:rPr lang="en-US" sz="4000" b="0" i="0" u="sng" dirty="0">
                <a:solidFill>
                  <a:srgbClr val="1C4587"/>
                </a:solidFill>
                <a:effectLst/>
                <a:latin typeface="FreightMacro Pro Book" panose="02000603040000020004" pitchFamily="2" charset="77"/>
              </a:rPr>
              <a:t>Thank you!</a:t>
            </a:r>
            <a:endParaRPr lang="en-US" sz="2400" dirty="0">
              <a:effectLst/>
              <a:latin typeface="FreightMacro Pro Book" panose="02000603040000020004" pitchFamily="2" charset="77"/>
            </a:endParaRPr>
          </a:p>
          <a:p>
            <a:pPr algn="ctr"/>
            <a:br>
              <a:rPr lang="en-US" sz="2400" dirty="0"/>
            </a:br>
            <a:r>
              <a:rPr lang="en-US" sz="2400" b="1" i="1" dirty="0">
                <a:solidFill>
                  <a:srgbClr val="000000"/>
                </a:solidFill>
                <a:latin typeface="Muli" panose="02000503000000000000" pitchFamily="2" charset="77"/>
              </a:rPr>
              <a:t>Students:</a:t>
            </a:r>
            <a:r>
              <a:rPr lang="en-US" sz="2400" i="1" dirty="0">
                <a:solidFill>
                  <a:srgbClr val="000000"/>
                </a:solidFill>
                <a:latin typeface="Muli" panose="02000503000000000000" pitchFamily="2" charset="77"/>
              </a:rPr>
              <a:t> Sam Guo, </a:t>
            </a:r>
            <a:r>
              <a:rPr lang="en-US" sz="2400" i="1" dirty="0" err="1">
                <a:solidFill>
                  <a:srgbClr val="000000"/>
                </a:solidFill>
                <a:latin typeface="Muli" panose="02000503000000000000" pitchFamily="2" charset="77"/>
              </a:rPr>
              <a:t>Adhitya</a:t>
            </a:r>
            <a:r>
              <a:rPr lang="en-US" sz="2400" i="1" dirty="0">
                <a:solidFill>
                  <a:srgbClr val="000000"/>
                </a:solidFill>
                <a:latin typeface="Muli" panose="02000503000000000000" pitchFamily="2" charset="77"/>
              </a:rPr>
              <a:t> Logan, Lia Ran, Sophia Sternberg, Karen Zhao</a:t>
            </a:r>
            <a:endParaRPr lang="en-US" sz="2400" dirty="0">
              <a:effectLst/>
            </a:endParaRPr>
          </a:p>
          <a:p>
            <a:pPr algn="ctr"/>
            <a:r>
              <a:rPr lang="en-US" sz="2400" b="1" i="1" dirty="0">
                <a:solidFill>
                  <a:srgbClr val="000000"/>
                </a:solidFill>
                <a:latin typeface="Muli" panose="02000503000000000000" pitchFamily="2" charset="77"/>
              </a:rPr>
              <a:t>Course advisor: </a:t>
            </a:r>
            <a:r>
              <a:rPr lang="en-US" sz="2400" i="1" dirty="0">
                <a:solidFill>
                  <a:srgbClr val="000000"/>
                </a:solidFill>
                <a:latin typeface="Muli" panose="02000503000000000000" pitchFamily="2" charset="77"/>
              </a:rPr>
              <a:t>Dr. Sang-</a:t>
            </a:r>
            <a:r>
              <a:rPr lang="en-US" sz="2400" i="1" dirty="0" err="1">
                <a:solidFill>
                  <a:srgbClr val="000000"/>
                </a:solidFill>
                <a:latin typeface="Muli" panose="02000503000000000000" pitchFamily="2" charset="77"/>
              </a:rPr>
              <a:t>yun</a:t>
            </a:r>
            <a:r>
              <a:rPr lang="en-US" sz="2400" i="1" dirty="0">
                <a:solidFill>
                  <a:srgbClr val="000000"/>
                </a:solidFill>
                <a:latin typeface="Muli" panose="02000503000000000000" pitchFamily="2" charset="77"/>
              </a:rPr>
              <a:t> Oh</a:t>
            </a:r>
            <a:endParaRPr lang="en-US" sz="2400" dirty="0">
              <a:effectLst/>
            </a:endParaRPr>
          </a:p>
        </p:txBody>
      </p:sp>
      <p:sp>
        <p:nvSpPr>
          <p:cNvPr id="4" name="Rectangle 3">
            <a:extLst>
              <a:ext uri="{FF2B5EF4-FFF2-40B4-BE49-F238E27FC236}">
                <a16:creationId xmlns:a16="http://schemas.microsoft.com/office/drawing/2014/main" id="{7AE1D17E-7940-8045-8ADC-52B2686C6DB6}"/>
              </a:ext>
            </a:extLst>
          </p:cNvPr>
          <p:cNvSpPr/>
          <p:nvPr/>
        </p:nvSpPr>
        <p:spPr>
          <a:xfrm>
            <a:off x="389744" y="2626151"/>
            <a:ext cx="6096000" cy="1200329"/>
          </a:xfrm>
          <a:prstGeom prst="rect">
            <a:avLst/>
          </a:prstGeom>
        </p:spPr>
        <p:txBody>
          <a:bodyPr>
            <a:spAutoFit/>
          </a:bodyPr>
          <a:lstStyle/>
          <a:p>
            <a:pPr algn="ctr"/>
            <a:r>
              <a:rPr lang="en-US" sz="2400" dirty="0">
                <a:solidFill>
                  <a:srgbClr val="000000"/>
                </a:solidFill>
                <a:latin typeface="Muli" panose="02000503000000000000" pitchFamily="2" charset="77"/>
              </a:rPr>
              <a:t>Our mini-test package (3 datasets): </a:t>
            </a:r>
            <a:r>
              <a:rPr lang="en-US" sz="2400" u="sng" dirty="0">
                <a:solidFill>
                  <a:srgbClr val="0097A7"/>
                </a:solidFill>
                <a:latin typeface="Muli" panose="02000503000000000000" pitchFamily="2" charset="77"/>
                <a:hlinkClick r:id="rId3"/>
              </a:rPr>
              <a:t>https://github.com/lter/lterdatasampler</a:t>
            </a:r>
            <a:r>
              <a:rPr lang="en-US" sz="2400" dirty="0">
                <a:solidFill>
                  <a:srgbClr val="000000"/>
                </a:solidFill>
                <a:latin typeface="Muli" panose="02000503000000000000" pitchFamily="2" charset="77"/>
              </a:rPr>
              <a:t>  </a:t>
            </a:r>
            <a:endParaRPr lang="en-US" sz="2400" dirty="0">
              <a:effectLst/>
            </a:endParaRPr>
          </a:p>
        </p:txBody>
      </p:sp>
      <p:sp>
        <p:nvSpPr>
          <p:cNvPr id="5" name="Rectangle 4">
            <a:extLst>
              <a:ext uri="{FF2B5EF4-FFF2-40B4-BE49-F238E27FC236}">
                <a16:creationId xmlns:a16="http://schemas.microsoft.com/office/drawing/2014/main" id="{CA7AFA9B-92E6-2E4D-9BE3-C7161CB6F639}"/>
              </a:ext>
            </a:extLst>
          </p:cNvPr>
          <p:cNvSpPr/>
          <p:nvPr/>
        </p:nvSpPr>
        <p:spPr>
          <a:xfrm>
            <a:off x="6123481" y="2410706"/>
            <a:ext cx="6096000" cy="1077218"/>
          </a:xfrm>
          <a:prstGeom prst="rect">
            <a:avLst/>
          </a:prstGeom>
        </p:spPr>
        <p:txBody>
          <a:bodyPr>
            <a:spAutoFit/>
          </a:bodyPr>
          <a:lstStyle/>
          <a:p>
            <a:pPr algn="ctr"/>
            <a:r>
              <a:rPr lang="en-US" sz="2800" b="0" i="0" u="sng" dirty="0">
                <a:solidFill>
                  <a:srgbClr val="1C4587"/>
                </a:solidFill>
                <a:effectLst/>
                <a:latin typeface="Zilla Slab"/>
              </a:rPr>
              <a:t>We’d love to hear from you!</a:t>
            </a:r>
            <a:endParaRPr lang="en-US" dirty="0">
              <a:effectLst/>
            </a:endParaRPr>
          </a:p>
          <a:p>
            <a:pPr algn="ctr"/>
            <a:r>
              <a:rPr lang="en-US" b="1" dirty="0">
                <a:solidFill>
                  <a:srgbClr val="000000"/>
                </a:solidFill>
                <a:latin typeface="Muli" panose="02000503000000000000" pitchFamily="2" charset="77"/>
              </a:rPr>
              <a:t>     Allison: </a:t>
            </a:r>
            <a:r>
              <a:rPr lang="en-US" u="sng" dirty="0">
                <a:solidFill>
                  <a:srgbClr val="0097A7"/>
                </a:solidFill>
                <a:latin typeface="Muli" panose="02000503000000000000" pitchFamily="2" charset="77"/>
                <a:hlinkClick r:id="rId4"/>
              </a:rPr>
              <a:t>ahorst@ucsb.edu</a:t>
            </a:r>
            <a:r>
              <a:rPr lang="en-US" dirty="0">
                <a:solidFill>
                  <a:srgbClr val="000000"/>
                </a:solidFill>
                <a:latin typeface="Muli" panose="02000503000000000000" pitchFamily="2" charset="77"/>
              </a:rPr>
              <a:t> </a:t>
            </a:r>
            <a:r>
              <a:rPr lang="en-US" dirty="0">
                <a:solidFill>
                  <a:srgbClr val="1C4587"/>
                </a:solidFill>
                <a:latin typeface="Zilla Slab"/>
              </a:rPr>
              <a:t> </a:t>
            </a:r>
            <a:r>
              <a:rPr lang="en-US" dirty="0">
                <a:solidFill>
                  <a:srgbClr val="000000"/>
                </a:solidFill>
                <a:latin typeface="Muli" panose="02000503000000000000" pitchFamily="2" charset="77"/>
              </a:rPr>
              <a:t>(     : @</a:t>
            </a:r>
            <a:r>
              <a:rPr lang="en-US" dirty="0" err="1">
                <a:solidFill>
                  <a:srgbClr val="000000"/>
                </a:solidFill>
                <a:latin typeface="Muli" panose="02000503000000000000" pitchFamily="2" charset="77"/>
              </a:rPr>
              <a:t>allison_horst</a:t>
            </a:r>
            <a:r>
              <a:rPr lang="en-US" dirty="0">
                <a:solidFill>
                  <a:srgbClr val="000000"/>
                </a:solidFill>
                <a:latin typeface="Muli" panose="02000503000000000000" pitchFamily="2" charset="77"/>
              </a:rPr>
              <a:t>)</a:t>
            </a:r>
            <a:endParaRPr lang="en-US" dirty="0">
              <a:effectLst/>
            </a:endParaRPr>
          </a:p>
          <a:p>
            <a:pPr algn="ctr"/>
            <a:r>
              <a:rPr lang="en-US" b="1" dirty="0">
                <a:solidFill>
                  <a:srgbClr val="000000"/>
                </a:solidFill>
                <a:latin typeface="Muli" panose="02000503000000000000" pitchFamily="2" charset="77"/>
              </a:rPr>
              <a:t>  Julien:   </a:t>
            </a:r>
            <a:r>
              <a:rPr lang="en-US" u="sng" dirty="0">
                <a:solidFill>
                  <a:srgbClr val="0097A7"/>
                </a:solidFill>
                <a:latin typeface="Muli" panose="02000503000000000000" pitchFamily="2" charset="77"/>
                <a:hlinkClick r:id="rId5"/>
              </a:rPr>
              <a:t>brun@nceas.ucsb.edu</a:t>
            </a:r>
            <a:r>
              <a:rPr lang="en-US" dirty="0">
                <a:solidFill>
                  <a:srgbClr val="000000"/>
                </a:solidFill>
                <a:latin typeface="Muli" panose="02000503000000000000" pitchFamily="2" charset="77"/>
              </a:rPr>
              <a:t>  (     : @brunj7)</a:t>
            </a:r>
            <a:endParaRPr lang="en-US" dirty="0">
              <a:effectLst/>
            </a:endParaRPr>
          </a:p>
        </p:txBody>
      </p:sp>
      <p:pic>
        <p:nvPicPr>
          <p:cNvPr id="15365" name="Picture 5" descr="https://lh3.googleusercontent.com/g3nkXSyd9EL47Je_STbXFaHapzFmmtMFxtC0AcFtUHJ9eE-dyS-Sd-3bQdlX004Vk7WrZKSMM6ul-RiXuYmw3N_T1fCRfBzY7Vmjw_hoeG9qS0xf9VRKTkdsC_EhL9o7zhpYxmVAgVI">
            <a:extLst>
              <a:ext uri="{FF2B5EF4-FFF2-40B4-BE49-F238E27FC236}">
                <a16:creationId xmlns:a16="http://schemas.microsoft.com/office/drawing/2014/main" id="{48B2EF14-3C48-F84F-8958-81075CC62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8577" y="2909858"/>
            <a:ext cx="269824" cy="2698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https://lh3.googleusercontent.com/g3nkXSyd9EL47Je_STbXFaHapzFmmtMFxtC0AcFtUHJ9eE-dyS-Sd-3bQdlX004Vk7WrZKSMM6ul-RiXuYmw3N_T1fCRfBzY7Vmjw_hoeG9qS0xf9VRKTkdsC_EhL9o7zhpYxmVAgVI">
            <a:extLst>
              <a:ext uri="{FF2B5EF4-FFF2-40B4-BE49-F238E27FC236}">
                <a16:creationId xmlns:a16="http://schemas.microsoft.com/office/drawing/2014/main" id="{6B67982F-C710-7246-85D1-A209A0E3F0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0741" y="3179682"/>
            <a:ext cx="269824" cy="2698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E47232-ADF4-E14D-876B-D598F28DB4BC}"/>
              </a:ext>
            </a:extLst>
          </p:cNvPr>
          <p:cNvPicPr>
            <a:picLocks noChangeAspect="1"/>
          </p:cNvPicPr>
          <p:nvPr/>
        </p:nvPicPr>
        <p:blipFill>
          <a:blip r:embed="rId7"/>
          <a:stretch>
            <a:fillRect/>
          </a:stretch>
        </p:blipFill>
        <p:spPr>
          <a:xfrm>
            <a:off x="294181" y="4041925"/>
            <a:ext cx="11658600" cy="2463800"/>
          </a:xfrm>
          <a:prstGeom prst="rect">
            <a:avLst/>
          </a:prstGeom>
        </p:spPr>
      </p:pic>
      <p:sp>
        <p:nvSpPr>
          <p:cNvPr id="10" name="Slide Number Placeholder 9">
            <a:extLst>
              <a:ext uri="{FF2B5EF4-FFF2-40B4-BE49-F238E27FC236}">
                <a16:creationId xmlns:a16="http://schemas.microsoft.com/office/drawing/2014/main" id="{21387794-44A5-134E-A115-D3247ED82CB2}"/>
              </a:ext>
            </a:extLst>
          </p:cNvPr>
          <p:cNvSpPr>
            <a:spLocks noGrp="1"/>
          </p:cNvSpPr>
          <p:nvPr>
            <p:ph type="sldNum" sz="quarter" idx="12"/>
          </p:nvPr>
        </p:nvSpPr>
        <p:spPr/>
        <p:txBody>
          <a:bodyPr/>
          <a:lstStyle/>
          <a:p>
            <a:fld id="{B529BF86-FA93-8841-9A14-9B46A990996E}" type="slidenum">
              <a:rPr lang="en-US" smtClean="0"/>
              <a:t>18</a:t>
            </a:fld>
            <a:endParaRPr lang="en-US"/>
          </a:p>
        </p:txBody>
      </p:sp>
    </p:spTree>
    <p:extLst>
      <p:ext uri="{BB962C8B-B14F-4D97-AF65-F5344CB8AC3E}">
        <p14:creationId xmlns:p14="http://schemas.microsoft.com/office/powerpoint/2010/main" val="336190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watercolor-style illustration capturing important parts of environmental data science, including (left) data represented in the environmental landscape with mountains and rivers, (middle) major components of data analysis like importing, tidying, modeling and visualizing data, and (right) communicating outcomes in presentations, outreach, reports, and blogs. This illustration is from Dr. Julia Lowndes' 2019 keynote talk at useR!" title="Environmental data science overview illustration">
            <a:extLst>
              <a:ext uri="{FF2B5EF4-FFF2-40B4-BE49-F238E27FC236}">
                <a16:creationId xmlns:a16="http://schemas.microsoft.com/office/drawing/2014/main" id="{D812A2F4-B2BD-F54A-B8E4-C2D12723B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413"/>
            <a:ext cx="12192000" cy="6607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1B31D7-609C-0643-84F6-2AEB8059279B}"/>
              </a:ext>
            </a:extLst>
          </p:cNvPr>
          <p:cNvSpPr/>
          <p:nvPr/>
        </p:nvSpPr>
        <p:spPr>
          <a:xfrm>
            <a:off x="459543" y="6022202"/>
            <a:ext cx="8923607" cy="584775"/>
          </a:xfrm>
          <a:prstGeom prst="rect">
            <a:avLst/>
          </a:prstGeom>
        </p:spPr>
        <p:txBody>
          <a:bodyPr wrap="square">
            <a:spAutoFit/>
          </a:bodyPr>
          <a:lstStyle/>
          <a:p>
            <a:r>
              <a:rPr lang="en-US" sz="1600" dirty="0">
                <a:solidFill>
                  <a:srgbClr val="999999"/>
                </a:solidFill>
                <a:latin typeface="Muli" panose="02000503000000000000" pitchFamily="2" charset="77"/>
              </a:rPr>
              <a:t>Adaptation of </a:t>
            </a:r>
            <a:r>
              <a:rPr lang="en-US" sz="1600" dirty="0" err="1">
                <a:solidFill>
                  <a:srgbClr val="999999"/>
                </a:solidFill>
                <a:latin typeface="Muli" panose="02000503000000000000" pitchFamily="2" charset="77"/>
              </a:rPr>
              <a:t>Grolemund</a:t>
            </a:r>
            <a:r>
              <a:rPr lang="en-US" sz="1600" dirty="0">
                <a:solidFill>
                  <a:srgbClr val="999999"/>
                </a:solidFill>
                <a:latin typeface="Muli" panose="02000503000000000000" pitchFamily="2" charset="77"/>
              </a:rPr>
              <a:t> &amp; Wickham’s R4DS for environmental data science, envisioned by Dr. Julia Lowndes for her 2019 </a:t>
            </a:r>
            <a:r>
              <a:rPr lang="en-US" sz="1600" dirty="0" err="1">
                <a:solidFill>
                  <a:srgbClr val="999999"/>
                </a:solidFill>
                <a:latin typeface="Muli" panose="02000503000000000000" pitchFamily="2" charset="77"/>
              </a:rPr>
              <a:t>useR</a:t>
            </a:r>
            <a:r>
              <a:rPr lang="en-US" sz="1600" dirty="0">
                <a:solidFill>
                  <a:srgbClr val="999999"/>
                </a:solidFill>
                <a:latin typeface="Muli" panose="02000503000000000000" pitchFamily="2" charset="77"/>
              </a:rPr>
              <a:t>! keynote (illustrated by Allison Horst). </a:t>
            </a:r>
            <a:endParaRPr lang="en-US" sz="1600" dirty="0">
              <a:effectLst/>
            </a:endParaRPr>
          </a:p>
        </p:txBody>
      </p:sp>
      <p:sp>
        <p:nvSpPr>
          <p:cNvPr id="5" name="Slide Number Placeholder 4">
            <a:extLst>
              <a:ext uri="{FF2B5EF4-FFF2-40B4-BE49-F238E27FC236}">
                <a16:creationId xmlns:a16="http://schemas.microsoft.com/office/drawing/2014/main" id="{CF14FAD6-06CB-FB47-83A2-3410FDA6D20A}"/>
              </a:ext>
            </a:extLst>
          </p:cNvPr>
          <p:cNvSpPr>
            <a:spLocks noGrp="1"/>
          </p:cNvSpPr>
          <p:nvPr>
            <p:ph type="sldNum" sz="quarter" idx="12"/>
          </p:nvPr>
        </p:nvSpPr>
        <p:spPr/>
        <p:txBody>
          <a:bodyPr/>
          <a:lstStyle/>
          <a:p>
            <a:fld id="{B529BF86-FA93-8841-9A14-9B46A990996E}" type="slidenum">
              <a:rPr lang="en-US" smtClean="0"/>
              <a:t>2</a:t>
            </a:fld>
            <a:endParaRPr lang="en-US"/>
          </a:p>
        </p:txBody>
      </p:sp>
    </p:spTree>
    <p:extLst>
      <p:ext uri="{BB962C8B-B14F-4D97-AF65-F5344CB8AC3E}">
        <p14:creationId xmlns:p14="http://schemas.microsoft.com/office/powerpoint/2010/main" val="1750359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watercolor-style illustration capturing important parts of environmental data science, including (left) data represented in the environmental landscape with mountains and rivers, (middle) major components of data analysis like importing, tidying, modeling and visualizing data, and (right) communicating outcomes in presentations, outreach, reports, and blogs. This illustration is from Dr. Julia Lowndes' 2019 keynote talk at useR!" title="Environmental data science overview illustration">
            <a:extLst>
              <a:ext uri="{FF2B5EF4-FFF2-40B4-BE49-F238E27FC236}">
                <a16:creationId xmlns:a16="http://schemas.microsoft.com/office/drawing/2014/main" id="{D812A2F4-B2BD-F54A-B8E4-C2D12723B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413"/>
            <a:ext cx="12192000" cy="6607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1B31D7-609C-0643-84F6-2AEB8059279B}"/>
              </a:ext>
            </a:extLst>
          </p:cNvPr>
          <p:cNvSpPr/>
          <p:nvPr/>
        </p:nvSpPr>
        <p:spPr>
          <a:xfrm>
            <a:off x="459543" y="6022202"/>
            <a:ext cx="8923607" cy="584775"/>
          </a:xfrm>
          <a:prstGeom prst="rect">
            <a:avLst/>
          </a:prstGeom>
        </p:spPr>
        <p:txBody>
          <a:bodyPr wrap="square">
            <a:spAutoFit/>
          </a:bodyPr>
          <a:lstStyle/>
          <a:p>
            <a:r>
              <a:rPr lang="en-US" sz="1600" dirty="0">
                <a:solidFill>
                  <a:srgbClr val="999999"/>
                </a:solidFill>
                <a:latin typeface="Muli" panose="02000503000000000000" pitchFamily="2" charset="77"/>
              </a:rPr>
              <a:t>Adaptation of </a:t>
            </a:r>
            <a:r>
              <a:rPr lang="en-US" sz="1600" dirty="0" err="1">
                <a:solidFill>
                  <a:srgbClr val="999999"/>
                </a:solidFill>
                <a:latin typeface="Muli" panose="02000503000000000000" pitchFamily="2" charset="77"/>
              </a:rPr>
              <a:t>Grolemund</a:t>
            </a:r>
            <a:r>
              <a:rPr lang="en-US" sz="1600" dirty="0">
                <a:solidFill>
                  <a:srgbClr val="999999"/>
                </a:solidFill>
                <a:latin typeface="Muli" panose="02000503000000000000" pitchFamily="2" charset="77"/>
              </a:rPr>
              <a:t> &amp; Wickham’s R4DS for environmental data science, envisioned by Dr. Julia Lowndes for her 2019 </a:t>
            </a:r>
            <a:r>
              <a:rPr lang="en-US" sz="1600" dirty="0" err="1">
                <a:solidFill>
                  <a:srgbClr val="999999"/>
                </a:solidFill>
                <a:latin typeface="Muli" panose="02000503000000000000" pitchFamily="2" charset="77"/>
              </a:rPr>
              <a:t>useR</a:t>
            </a:r>
            <a:r>
              <a:rPr lang="en-US" sz="1600" dirty="0">
                <a:solidFill>
                  <a:srgbClr val="999999"/>
                </a:solidFill>
                <a:latin typeface="Muli" panose="02000503000000000000" pitchFamily="2" charset="77"/>
              </a:rPr>
              <a:t>! keynote (illustrated by Allison Horst). </a:t>
            </a:r>
            <a:endParaRPr lang="en-US" sz="1600" dirty="0">
              <a:effectLst/>
            </a:endParaRPr>
          </a:p>
        </p:txBody>
      </p:sp>
      <p:sp>
        <p:nvSpPr>
          <p:cNvPr id="5" name="Rounded Rectangle 4">
            <a:extLst>
              <a:ext uri="{FF2B5EF4-FFF2-40B4-BE49-F238E27FC236}">
                <a16:creationId xmlns:a16="http://schemas.microsoft.com/office/drawing/2014/main" id="{96F501AB-B550-3949-9270-A7082EF88202}"/>
              </a:ext>
            </a:extLst>
          </p:cNvPr>
          <p:cNvSpPr/>
          <p:nvPr/>
        </p:nvSpPr>
        <p:spPr>
          <a:xfrm>
            <a:off x="3137095" y="450166"/>
            <a:ext cx="8848579" cy="5572036"/>
          </a:xfrm>
          <a:prstGeom prst="roundRect">
            <a:avLst>
              <a:gd name="adj" fmla="val 3034"/>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4F650A1-83EC-5C47-A9A5-175796A609C6}"/>
              </a:ext>
            </a:extLst>
          </p:cNvPr>
          <p:cNvSpPr>
            <a:spLocks noGrp="1"/>
          </p:cNvSpPr>
          <p:nvPr>
            <p:ph type="sldNum" sz="quarter" idx="12"/>
          </p:nvPr>
        </p:nvSpPr>
        <p:spPr/>
        <p:txBody>
          <a:bodyPr/>
          <a:lstStyle/>
          <a:p>
            <a:fld id="{B529BF86-FA93-8841-9A14-9B46A990996E}" type="slidenum">
              <a:rPr lang="en-US" smtClean="0"/>
              <a:t>3</a:t>
            </a:fld>
            <a:endParaRPr lang="en-US"/>
          </a:p>
        </p:txBody>
      </p:sp>
    </p:spTree>
    <p:extLst>
      <p:ext uri="{BB962C8B-B14F-4D97-AF65-F5344CB8AC3E}">
        <p14:creationId xmlns:p14="http://schemas.microsoft.com/office/powerpoint/2010/main" val="1608345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watercolor-style illustration capturing important parts of environmental data science, including (left) data represented in the environmental landscape with mountains and rivers, (middle) major components of data analysis like importing, tidying, modeling and visualizing data, and (right) communicating outcomes in presentations, outreach, reports, and blogs. This illustration is from Dr. Julia Lowndes' 2019 keynote talk at useR!" title="Environmental data science overview illustration">
            <a:extLst>
              <a:ext uri="{FF2B5EF4-FFF2-40B4-BE49-F238E27FC236}">
                <a16:creationId xmlns:a16="http://schemas.microsoft.com/office/drawing/2014/main" id="{D812A2F4-B2BD-F54A-B8E4-C2D12723B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413"/>
            <a:ext cx="12192000" cy="6607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1B31D7-609C-0643-84F6-2AEB8059279B}"/>
              </a:ext>
            </a:extLst>
          </p:cNvPr>
          <p:cNvSpPr/>
          <p:nvPr/>
        </p:nvSpPr>
        <p:spPr>
          <a:xfrm>
            <a:off x="459543" y="6022202"/>
            <a:ext cx="8923607" cy="584775"/>
          </a:xfrm>
          <a:prstGeom prst="rect">
            <a:avLst/>
          </a:prstGeom>
        </p:spPr>
        <p:txBody>
          <a:bodyPr wrap="square">
            <a:spAutoFit/>
          </a:bodyPr>
          <a:lstStyle/>
          <a:p>
            <a:r>
              <a:rPr lang="en-US" sz="1600" dirty="0">
                <a:solidFill>
                  <a:srgbClr val="999999"/>
                </a:solidFill>
                <a:latin typeface="Muli" panose="02000503000000000000" pitchFamily="2" charset="77"/>
              </a:rPr>
              <a:t>Adaptation of </a:t>
            </a:r>
            <a:r>
              <a:rPr lang="en-US" sz="1600" dirty="0" err="1">
                <a:solidFill>
                  <a:srgbClr val="999999"/>
                </a:solidFill>
                <a:latin typeface="Muli" panose="02000503000000000000" pitchFamily="2" charset="77"/>
              </a:rPr>
              <a:t>Grolemund</a:t>
            </a:r>
            <a:r>
              <a:rPr lang="en-US" sz="1600" dirty="0">
                <a:solidFill>
                  <a:srgbClr val="999999"/>
                </a:solidFill>
                <a:latin typeface="Muli" panose="02000503000000000000" pitchFamily="2" charset="77"/>
              </a:rPr>
              <a:t> &amp; Wickham’s R4DS for environmental data science, envisioned by Dr. Julia Lowndes for her 2019 </a:t>
            </a:r>
            <a:r>
              <a:rPr lang="en-US" sz="1600" dirty="0" err="1">
                <a:solidFill>
                  <a:srgbClr val="999999"/>
                </a:solidFill>
                <a:latin typeface="Muli" panose="02000503000000000000" pitchFamily="2" charset="77"/>
              </a:rPr>
              <a:t>useR</a:t>
            </a:r>
            <a:r>
              <a:rPr lang="en-US" sz="1600" dirty="0">
                <a:solidFill>
                  <a:srgbClr val="999999"/>
                </a:solidFill>
                <a:latin typeface="Muli" panose="02000503000000000000" pitchFamily="2" charset="77"/>
              </a:rPr>
              <a:t>! keynote (illustrated by Allison Horst). </a:t>
            </a:r>
            <a:endParaRPr lang="en-US" sz="1600" dirty="0">
              <a:effectLst/>
            </a:endParaRPr>
          </a:p>
        </p:txBody>
      </p:sp>
      <p:sp>
        <p:nvSpPr>
          <p:cNvPr id="4" name="Rounded Rectangle 3">
            <a:extLst>
              <a:ext uri="{FF2B5EF4-FFF2-40B4-BE49-F238E27FC236}">
                <a16:creationId xmlns:a16="http://schemas.microsoft.com/office/drawing/2014/main" id="{E3D08057-E51F-F049-B42B-98EB47D30D50}"/>
              </a:ext>
            </a:extLst>
          </p:cNvPr>
          <p:cNvSpPr/>
          <p:nvPr/>
        </p:nvSpPr>
        <p:spPr>
          <a:xfrm>
            <a:off x="459543" y="1153551"/>
            <a:ext cx="2855742" cy="4751977"/>
          </a:xfrm>
          <a:prstGeom prst="roundRect">
            <a:avLst>
              <a:gd name="adj" fmla="val 3034"/>
            </a:avLst>
          </a:prstGeom>
          <a:noFill/>
          <a:ln w="57150">
            <a:solidFill>
              <a:srgbClr val="9D34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11058C1-D958-4844-BA6A-5EB543D3C368}"/>
              </a:ext>
            </a:extLst>
          </p:cNvPr>
          <p:cNvSpPr>
            <a:spLocks noGrp="1"/>
          </p:cNvSpPr>
          <p:nvPr>
            <p:ph type="sldNum" sz="quarter" idx="12"/>
          </p:nvPr>
        </p:nvSpPr>
        <p:spPr/>
        <p:txBody>
          <a:bodyPr/>
          <a:lstStyle/>
          <a:p>
            <a:fld id="{B529BF86-FA93-8841-9A14-9B46A990996E}" type="slidenum">
              <a:rPr lang="en-US" smtClean="0"/>
              <a:t>4</a:t>
            </a:fld>
            <a:endParaRPr lang="en-US"/>
          </a:p>
        </p:txBody>
      </p:sp>
    </p:spTree>
    <p:extLst>
      <p:ext uri="{BB962C8B-B14F-4D97-AF65-F5344CB8AC3E}">
        <p14:creationId xmlns:p14="http://schemas.microsoft.com/office/powerpoint/2010/main" val="1073025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n exhausted looking little monster, pulling out what looks like a data table from a giant pile of papers with data tables and information on them. Around the monster are crumpled up pieces and strewn papers, representing datasets they’ve already looked at from the pile." title="Haystack of environmental datasets">
            <a:extLst>
              <a:ext uri="{FF2B5EF4-FFF2-40B4-BE49-F238E27FC236}">
                <a16:creationId xmlns:a16="http://schemas.microsoft.com/office/drawing/2014/main" id="{87929F92-DB2F-174B-86DA-7D4114C1E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203" y="-119921"/>
            <a:ext cx="111283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AB90F3B-B4DB-444D-B7BE-B2AC7DEC1B11}"/>
              </a:ext>
            </a:extLst>
          </p:cNvPr>
          <p:cNvSpPr/>
          <p:nvPr/>
        </p:nvSpPr>
        <p:spPr>
          <a:xfrm>
            <a:off x="254834" y="236841"/>
            <a:ext cx="8197544" cy="4401205"/>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000000"/>
                </a:solidFill>
                <a:latin typeface="Muli" panose="02000503000000000000" pitchFamily="2" charset="77"/>
              </a:rPr>
              <a:t>Real</a:t>
            </a:r>
            <a:endParaRPr lang="en-US" sz="2800" dirty="0"/>
          </a:p>
          <a:p>
            <a:pPr marL="457200" indent="-457200">
              <a:buFont typeface="Arial" panose="020B0604020202020204" pitchFamily="34" charset="0"/>
              <a:buChar char="•"/>
            </a:pPr>
            <a:r>
              <a:rPr lang="en-US" sz="2800" dirty="0">
                <a:solidFill>
                  <a:srgbClr val="000000"/>
                </a:solidFill>
                <a:latin typeface="Muli" panose="02000503000000000000" pitchFamily="2" charset="77"/>
              </a:rPr>
              <a:t>Environmental</a:t>
            </a:r>
            <a:endParaRPr lang="en-US" sz="2800" dirty="0">
              <a:effectLst/>
            </a:endParaRPr>
          </a:p>
          <a:p>
            <a:pPr marL="457200" indent="-457200">
              <a:buFont typeface="Arial" panose="020B0604020202020204" pitchFamily="34" charset="0"/>
              <a:buChar char="•"/>
            </a:pPr>
            <a:r>
              <a:rPr lang="en-US" sz="2800" dirty="0">
                <a:solidFill>
                  <a:srgbClr val="434343"/>
                </a:solidFill>
                <a:latin typeface="Muli" panose="02000503000000000000" pitchFamily="2" charset="77"/>
              </a:rPr>
              <a:t>Openly available </a:t>
            </a:r>
            <a:endParaRPr lang="en-US" sz="2800" dirty="0">
              <a:effectLst/>
            </a:endParaRPr>
          </a:p>
          <a:p>
            <a:pPr marL="457200" indent="-457200">
              <a:buFont typeface="Arial" panose="020B0604020202020204" pitchFamily="34" charset="0"/>
              <a:buChar char="•"/>
            </a:pPr>
            <a:r>
              <a:rPr lang="en-US" sz="2800" dirty="0">
                <a:solidFill>
                  <a:srgbClr val="666666"/>
                </a:solidFill>
                <a:latin typeface="Muli" panose="02000503000000000000" pitchFamily="2" charset="77"/>
              </a:rPr>
              <a:t>Easily accessible </a:t>
            </a:r>
            <a:endParaRPr lang="en-US" sz="2800" dirty="0">
              <a:effectLst/>
            </a:endParaRPr>
          </a:p>
          <a:p>
            <a:pPr marL="457200" indent="-457200">
              <a:buFont typeface="Arial" panose="020B0604020202020204" pitchFamily="34" charset="0"/>
              <a:buChar char="•"/>
            </a:pPr>
            <a:r>
              <a:rPr lang="en-US" sz="2800" dirty="0">
                <a:solidFill>
                  <a:srgbClr val="666666"/>
                </a:solidFill>
                <a:latin typeface="Muli" panose="02000503000000000000" pitchFamily="2" charset="77"/>
              </a:rPr>
              <a:t>Well documented</a:t>
            </a:r>
            <a:endParaRPr lang="en-US" sz="2800" dirty="0">
              <a:effectLst/>
            </a:endParaRPr>
          </a:p>
          <a:p>
            <a:pPr marL="457200" indent="-457200">
              <a:buFont typeface="Arial" panose="020B0604020202020204" pitchFamily="34" charset="0"/>
              <a:buChar char="•"/>
            </a:pPr>
            <a:r>
              <a:rPr lang="en-US" sz="2800" dirty="0">
                <a:solidFill>
                  <a:srgbClr val="999999"/>
                </a:solidFill>
                <a:latin typeface="Muli" panose="02000503000000000000" pitchFamily="2" charset="77"/>
              </a:rPr>
              <a:t>Appropriate for teaching topics</a:t>
            </a:r>
            <a:endParaRPr lang="en-US" sz="2800" dirty="0">
              <a:effectLst/>
            </a:endParaRPr>
          </a:p>
          <a:p>
            <a:pPr marL="457200" indent="-457200">
              <a:buFont typeface="Arial" panose="020B0604020202020204" pitchFamily="34" charset="0"/>
              <a:buChar char="•"/>
            </a:pPr>
            <a:r>
              <a:rPr lang="en-US" sz="2800" dirty="0">
                <a:solidFill>
                  <a:srgbClr val="B7B7B7"/>
                </a:solidFill>
                <a:latin typeface="Muli" panose="02000503000000000000" pitchFamily="2" charset="77"/>
              </a:rPr>
              <a:t>Quickly understandable by students</a:t>
            </a:r>
            <a:endParaRPr lang="en-US" sz="2800" dirty="0">
              <a:effectLst/>
            </a:endParaRPr>
          </a:p>
          <a:p>
            <a:pPr marL="457200" indent="-457200">
              <a:buFont typeface="Arial" panose="020B0604020202020204" pitchFamily="34" charset="0"/>
              <a:buChar char="•"/>
            </a:pPr>
            <a:r>
              <a:rPr lang="en-US" sz="2800" dirty="0">
                <a:solidFill>
                  <a:srgbClr val="CCCCCC"/>
                </a:solidFill>
                <a:latin typeface="Muli" panose="02000503000000000000" pitchFamily="2" charset="77"/>
              </a:rPr>
              <a:t>Manageable size</a:t>
            </a:r>
            <a:endParaRPr lang="en-US" sz="2800" dirty="0">
              <a:effectLst/>
            </a:endParaRPr>
          </a:p>
          <a:p>
            <a:pPr marL="457200" indent="-457200">
              <a:buFont typeface="Arial" panose="020B0604020202020204" pitchFamily="34" charset="0"/>
              <a:buChar char="•"/>
            </a:pPr>
            <a:r>
              <a:rPr lang="en-US" sz="2800" dirty="0">
                <a:solidFill>
                  <a:srgbClr val="D9D9D9"/>
                </a:solidFill>
                <a:latin typeface="Muli" panose="02000503000000000000" pitchFamily="2" charset="77"/>
              </a:rPr>
              <a:t>Modern</a:t>
            </a:r>
            <a:endParaRPr lang="en-US" sz="2800" dirty="0">
              <a:effectLst/>
            </a:endParaRPr>
          </a:p>
          <a:p>
            <a:pPr marL="457200" indent="-457200">
              <a:buFont typeface="Arial" panose="020B0604020202020204" pitchFamily="34" charset="0"/>
              <a:buChar char="•"/>
            </a:pPr>
            <a:r>
              <a:rPr lang="en-US" sz="2800" dirty="0">
                <a:solidFill>
                  <a:srgbClr val="EFEFEF"/>
                </a:solidFill>
                <a:latin typeface="Muli" panose="02000503000000000000" pitchFamily="2" charset="77"/>
              </a:rPr>
              <a:t>Charismatic</a:t>
            </a:r>
            <a:endParaRPr lang="en-US" sz="2800" dirty="0">
              <a:effectLst/>
            </a:endParaRPr>
          </a:p>
        </p:txBody>
      </p:sp>
      <p:sp>
        <p:nvSpPr>
          <p:cNvPr id="5" name="Slide Number Placeholder 4">
            <a:extLst>
              <a:ext uri="{FF2B5EF4-FFF2-40B4-BE49-F238E27FC236}">
                <a16:creationId xmlns:a16="http://schemas.microsoft.com/office/drawing/2014/main" id="{BE5F6642-E2EB-A641-9AA2-AE264A30FF4C}"/>
              </a:ext>
            </a:extLst>
          </p:cNvPr>
          <p:cNvSpPr>
            <a:spLocks noGrp="1"/>
          </p:cNvSpPr>
          <p:nvPr>
            <p:ph type="sldNum" sz="quarter" idx="12"/>
          </p:nvPr>
        </p:nvSpPr>
        <p:spPr/>
        <p:txBody>
          <a:bodyPr/>
          <a:lstStyle/>
          <a:p>
            <a:fld id="{B529BF86-FA93-8841-9A14-9B46A990996E}" type="slidenum">
              <a:rPr lang="en-US" smtClean="0"/>
              <a:t>5</a:t>
            </a:fld>
            <a:endParaRPr lang="en-US"/>
          </a:p>
        </p:txBody>
      </p:sp>
    </p:spTree>
    <p:extLst>
      <p:ext uri="{BB962C8B-B14F-4D97-AF65-F5344CB8AC3E}">
        <p14:creationId xmlns:p14="http://schemas.microsoft.com/office/powerpoint/2010/main" val="2702097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n the background there are very light images with lists of many different data files." title="Lists of files">
            <a:extLst>
              <a:ext uri="{FF2B5EF4-FFF2-40B4-BE49-F238E27FC236}">
                <a16:creationId xmlns:a16="http://schemas.microsoft.com/office/drawing/2014/main" id="{D141C8C9-501D-B846-87C5-CE616B0C6F02}"/>
              </a:ext>
            </a:extLst>
          </p:cNvPr>
          <p:cNvPicPr>
            <a:picLocks noChangeAspect="1" noChangeArrowheads="1"/>
          </p:cNvPicPr>
          <p:nvPr/>
        </p:nvPicPr>
        <p:blipFill rotWithShape="1">
          <a:blip r:embed="rId3">
            <a:alphaModFix amt="33000"/>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val="0"/>
              </a:ext>
            </a:extLst>
          </a:blip>
          <a:srcRect r="20662"/>
          <a:stretch/>
        </p:blipFill>
        <p:spPr bwMode="auto">
          <a:xfrm>
            <a:off x="6034315" y="261256"/>
            <a:ext cx="6157686" cy="624477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ttps://lh3.googleusercontent.com/-mRUoCJrocLzvAsJx4sIwlvPQ0jDnurUfabn837JgosS2on0RTahG6C8A57meG-eP0A-R0No6A9VmxhsudW1Qi9iCSV96oN0MIpELt_M94mzU1ZHANILKVUkxV7XXbRUcQXFsh3UtP0">
            <a:extLst>
              <a:ext uri="{FF2B5EF4-FFF2-40B4-BE49-F238E27FC236}">
                <a16:creationId xmlns:a16="http://schemas.microsoft.com/office/drawing/2014/main" id="{E0974EEF-9340-8341-BDA3-7890FCD60882}"/>
              </a:ext>
            </a:extLst>
          </p:cNvPr>
          <p:cNvPicPr>
            <a:picLocks noChangeAspect="1" noChangeArrowheads="1"/>
          </p:cNvPicPr>
          <p:nvPr/>
        </p:nvPicPr>
        <p:blipFill>
          <a:blip r:embed="rId4">
            <a:alphaModFix amt="30000"/>
            <a:extLst>
              <a:ext uri="{BEBA8EAE-BF5A-486C-A8C5-ECC9F3942E4B}">
                <a14:imgProps xmlns:a14="http://schemas.microsoft.com/office/drawing/2010/main">
                  <a14:imgLayer>
                    <a14:imgEffect>
                      <a14:saturation sat="0"/>
                    </a14:imgEffect>
                    <a14:imgEffect>
                      <a14:brightnessContrast contrast="17000"/>
                    </a14:imgEffect>
                  </a14:imgLayer>
                </a14:imgProps>
              </a:ext>
              <a:ext uri="{28A0092B-C50C-407E-A947-70E740481C1C}">
                <a14:useLocalDpi xmlns:a14="http://schemas.microsoft.com/office/drawing/2010/main" val="0"/>
              </a:ext>
            </a:extLst>
          </a:blip>
          <a:srcRect/>
          <a:stretch>
            <a:fillRect/>
          </a:stretch>
        </p:blipFill>
        <p:spPr bwMode="auto">
          <a:xfrm>
            <a:off x="272093" y="261256"/>
            <a:ext cx="5762221" cy="62447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C8C8429-89FB-9F47-A7EB-D65439F7B0EC}"/>
              </a:ext>
            </a:extLst>
          </p:cNvPr>
          <p:cNvSpPr/>
          <p:nvPr/>
        </p:nvSpPr>
        <p:spPr>
          <a:xfrm>
            <a:off x="345547" y="2075590"/>
            <a:ext cx="11496683" cy="2616101"/>
          </a:xfrm>
          <a:prstGeom prst="rect">
            <a:avLst/>
          </a:prstGeom>
          <a:solidFill>
            <a:schemeClr val="bg1"/>
          </a:solidFill>
          <a:ln w="38100">
            <a:solidFill>
              <a:schemeClr val="bg1">
                <a:lumMod val="85000"/>
              </a:schemeClr>
            </a:solidFill>
          </a:ln>
        </p:spPr>
        <p:txBody>
          <a:bodyPr wrap="square">
            <a:spAutoFit/>
          </a:bodyPr>
          <a:lstStyle/>
          <a:p>
            <a:r>
              <a:rPr lang="en-US" sz="4400" b="0" i="0" u="none" strike="noStrike" dirty="0">
                <a:solidFill>
                  <a:srgbClr val="1C4587"/>
                </a:solidFill>
                <a:effectLst/>
                <a:latin typeface="Zilla Slab"/>
              </a:rPr>
              <a:t>Wanted:</a:t>
            </a:r>
            <a:endParaRPr lang="en-US" sz="3200" dirty="0">
              <a:effectLst/>
            </a:endParaRPr>
          </a:p>
          <a:p>
            <a:r>
              <a:rPr lang="en-US" sz="3000" dirty="0">
                <a:solidFill>
                  <a:srgbClr val="000000"/>
                </a:solidFill>
                <a:latin typeface="Muli" panose="02000503000000000000" pitchFamily="2" charset="77"/>
              </a:rPr>
              <a:t>Openly available, curated datasets featuring learner-friendly, real-world environmental data that can help students consider environmental questions </a:t>
            </a:r>
            <a:r>
              <a:rPr lang="en-US" sz="3000" i="1" dirty="0">
                <a:solidFill>
                  <a:srgbClr val="000000"/>
                </a:solidFill>
                <a:latin typeface="Muli" panose="02000503000000000000" pitchFamily="2" charset="77"/>
              </a:rPr>
              <a:t>and</a:t>
            </a:r>
            <a:r>
              <a:rPr lang="en-US" sz="3000" dirty="0">
                <a:solidFill>
                  <a:srgbClr val="000000"/>
                </a:solidFill>
                <a:latin typeface="Muli" panose="02000503000000000000" pitchFamily="2" charset="77"/>
              </a:rPr>
              <a:t> learn data science / stats - that teachers can use out-of-the-box.</a:t>
            </a:r>
            <a:endParaRPr lang="en-US" sz="3000" dirty="0">
              <a:effectLst/>
            </a:endParaRPr>
          </a:p>
        </p:txBody>
      </p:sp>
      <p:sp>
        <p:nvSpPr>
          <p:cNvPr id="5" name="Slide Number Placeholder 4">
            <a:extLst>
              <a:ext uri="{FF2B5EF4-FFF2-40B4-BE49-F238E27FC236}">
                <a16:creationId xmlns:a16="http://schemas.microsoft.com/office/drawing/2014/main" id="{F2CEA952-5A63-BA4E-84D0-2C399D00FD13}"/>
              </a:ext>
            </a:extLst>
          </p:cNvPr>
          <p:cNvSpPr>
            <a:spLocks noGrp="1"/>
          </p:cNvSpPr>
          <p:nvPr>
            <p:ph type="sldNum" sz="quarter" idx="12"/>
          </p:nvPr>
        </p:nvSpPr>
        <p:spPr/>
        <p:txBody>
          <a:bodyPr/>
          <a:lstStyle/>
          <a:p>
            <a:fld id="{B529BF86-FA93-8841-9A14-9B46A990996E}" type="slidenum">
              <a:rPr lang="en-US" smtClean="0"/>
              <a:t>6</a:t>
            </a:fld>
            <a:endParaRPr lang="en-US"/>
          </a:p>
        </p:txBody>
      </p:sp>
    </p:spTree>
    <p:extLst>
      <p:ext uri="{BB962C8B-B14F-4D97-AF65-F5344CB8AC3E}">
        <p14:creationId xmlns:p14="http://schemas.microsoft.com/office/powerpoint/2010/main" val="2922460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36FE2-7922-3643-83B5-1991B0CC6254}"/>
              </a:ext>
            </a:extLst>
          </p:cNvPr>
          <p:cNvSpPr>
            <a:spLocks noChangeArrowheads="1"/>
          </p:cNvSpPr>
          <p:nvPr/>
        </p:nvSpPr>
        <p:spPr bwMode="auto">
          <a:xfrm>
            <a:off x="569626" y="511828"/>
            <a:ext cx="786983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1" u="none" strike="noStrike" cap="none" normalizeH="0" baseline="0" dirty="0" err="1">
                <a:ln>
                  <a:noFill/>
                </a:ln>
                <a:solidFill>
                  <a:srgbClr val="1C4587"/>
                </a:solidFill>
                <a:effectLst/>
                <a:latin typeface="FreightMacro Pro Book" panose="02000603040000020004" pitchFamily="2" charset="77"/>
              </a:rPr>
              <a:t>palmerpenguins</a:t>
            </a:r>
            <a:r>
              <a:rPr kumimoji="0" lang="en-US" altLang="en-US" sz="4400" b="0" i="0" u="none" strike="noStrike" cap="none" normalizeH="0" baseline="0" dirty="0">
                <a:ln>
                  <a:noFill/>
                </a:ln>
                <a:solidFill>
                  <a:srgbClr val="1C4587"/>
                </a:solidFill>
                <a:effectLst/>
                <a:latin typeface="FreightMacro Pro Book" panose="02000603040000020004" pitchFamily="2" charset="77"/>
              </a:rPr>
              <a:t> R package</a:t>
            </a:r>
            <a:endParaRPr kumimoji="0" lang="en-US" altLang="en-US" sz="1400" b="0" i="0" u="none" strike="noStrike" cap="none" normalizeH="0" baseline="0" dirty="0">
              <a:ln>
                <a:noFill/>
              </a:ln>
              <a:solidFill>
                <a:schemeClr val="tx1"/>
              </a:solidFill>
              <a:effectLst/>
              <a:latin typeface="FreightMacro Pro Book" panose="02000603040000020004"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uli" panose="02000503000000000000" pitchFamily="2" charset="77"/>
              </a:rPr>
              <a:t>By Allison Horst, Alison Hill, Kristen Gorman</a:t>
            </a:r>
            <a:endParaRPr kumimoji="0" lang="en-US" altLang="en-US" sz="1100" b="0" i="0" u="none" strike="noStrike" cap="none" normalizeH="0" baseline="0" dirty="0">
              <a:ln>
                <a:noFill/>
              </a:ln>
              <a:solidFill>
                <a:schemeClr val="tx1"/>
              </a:solidFill>
              <a:effectLst/>
              <a:latin typeface="Muli" panose="02000503000000000000" pitchFamily="2" charset="7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br>
              <a:rPr kumimoji="0" lang="en-US" altLang="en-US" sz="1843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rgbClr val="000000"/>
                </a:solidFill>
                <a:effectLst/>
                <a:latin typeface="Muli" panose="02000503000000000000" pitchFamily="2" charset="77"/>
              </a:rPr>
              <a:t>Size data for penguins recorded by Dr. Kristen Gorman &amp; others at Palmer Station Long Term Ecological Research site</a:t>
            </a: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rgbClr val="000000"/>
                </a:solidFill>
                <a:effectLst/>
                <a:latin typeface="Muli" panose="02000503000000000000" pitchFamily="2" charset="77"/>
              </a:rPr>
              <a:t>&gt; 140,000 downloads since July 2020</a:t>
            </a: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rgbClr val="000000"/>
                </a:solidFill>
                <a:effectLst/>
                <a:latin typeface="Muli" panose="02000503000000000000" pitchFamily="2" charset="77"/>
              </a:rPr>
              <a:t>Widespread use in data science education materials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7170" name="Picture 2" descr="Hex sticker of the palmerpenguins R package. Three penguins (Adelie, gentoo, and chinstrap species) on a light blue background with “palmer penguins” text in darker blue. " title="palmerpenguins hex sticker">
            <a:extLst>
              <a:ext uri="{FF2B5EF4-FFF2-40B4-BE49-F238E27FC236}">
                <a16:creationId xmlns:a16="http://schemas.microsoft.com/office/drawing/2014/main" id="{94AD5ECC-E655-0A43-9B28-C6F66079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62" y="1708878"/>
            <a:ext cx="3238147" cy="373812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D642012-83F9-404E-9C5F-8143D817C4C3}"/>
              </a:ext>
            </a:extLst>
          </p:cNvPr>
          <p:cNvSpPr>
            <a:spLocks noGrp="1"/>
          </p:cNvSpPr>
          <p:nvPr>
            <p:ph type="sldNum" sz="quarter" idx="12"/>
          </p:nvPr>
        </p:nvSpPr>
        <p:spPr/>
        <p:txBody>
          <a:bodyPr/>
          <a:lstStyle/>
          <a:p>
            <a:fld id="{B529BF86-FA93-8841-9A14-9B46A990996E}" type="slidenum">
              <a:rPr lang="en-US" smtClean="0"/>
              <a:t>7</a:t>
            </a:fld>
            <a:endParaRPr lang="en-US"/>
          </a:p>
        </p:txBody>
      </p:sp>
    </p:spTree>
    <p:extLst>
      <p:ext uri="{BB962C8B-B14F-4D97-AF65-F5344CB8AC3E}">
        <p14:creationId xmlns:p14="http://schemas.microsoft.com/office/powerpoint/2010/main" val="3005788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65CD93-9208-814C-A5C1-DAE4CA7BDA5E}"/>
              </a:ext>
            </a:extLst>
          </p:cNvPr>
          <p:cNvSpPr>
            <a:spLocks noChangeArrowheads="1"/>
          </p:cNvSpPr>
          <p:nvPr/>
        </p:nvSpPr>
        <p:spPr bwMode="auto">
          <a:xfrm>
            <a:off x="-10183" y="5156616"/>
            <a:ext cx="6753772"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300" b="0" i="1" u="none" strike="noStrike" cap="none" normalizeH="0" baseline="0" dirty="0">
                <a:ln>
                  <a:noFill/>
                </a:ln>
                <a:solidFill>
                  <a:srgbClr val="000000"/>
                </a:solidFill>
                <a:effectLst/>
                <a:latin typeface="Muli" panose="02000503000000000000" pitchFamily="2" charset="77"/>
              </a:rPr>
              <a:t>LTER all scientists meeting 2018</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uli" panose="02000503000000000000" pitchFamily="2" charset="77"/>
              </a:rPr>
              <a:t>  &gt; 7,000 unique datasets since LTER founded in 1980</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4" name="Picture 2" descr="https://lh5.googleusercontent.com/lsaAv6jck2zs2CXeF8OOirfAzJN0HU4ftdBtYX2VtgumZqVefsI_S7D7T-2v0ttacfM1sTMYFU1fBr93J41l7Iqt_LG09cM7QMq8LHqIfGvw7sRaH3VmOiMSausil8uejq1dBu7dM7M">
            <a:extLst>
              <a:ext uri="{FF2B5EF4-FFF2-40B4-BE49-F238E27FC236}">
                <a16:creationId xmlns:a16="http://schemas.microsoft.com/office/drawing/2014/main" id="{D6E3C363-3368-9949-8BE9-F80A1D89B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15" y="53662"/>
            <a:ext cx="5993931" cy="145165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A map (mostly showing North America, plus a part of Antarctica) indicating locations of LTER sites in 2017." title="Map of Long Term Ecological Research Network Sites">
            <a:extLst>
              <a:ext uri="{FF2B5EF4-FFF2-40B4-BE49-F238E27FC236}">
                <a16:creationId xmlns:a16="http://schemas.microsoft.com/office/drawing/2014/main" id="{1B2075F4-EEDD-384F-AE1F-8D7E9DE3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545" y="14730"/>
            <a:ext cx="5221455" cy="684327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 photo of hundreds of people gathered for the 2018 Long Term Ecological Research Network All Scientists Meeting. " title="LTER Network All Scientists Meeting 2018">
            <a:extLst>
              <a:ext uri="{FF2B5EF4-FFF2-40B4-BE49-F238E27FC236}">
                <a16:creationId xmlns:a16="http://schemas.microsoft.com/office/drawing/2014/main" id="{57D938FB-5F65-B24E-A56A-DE07AA7DF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558978"/>
            <a:ext cx="6960364" cy="359763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ED97967-B867-5C44-8087-54D6A305372D}"/>
              </a:ext>
            </a:extLst>
          </p:cNvPr>
          <p:cNvSpPr>
            <a:spLocks noGrp="1"/>
          </p:cNvSpPr>
          <p:nvPr>
            <p:ph type="sldNum" sz="quarter" idx="12"/>
          </p:nvPr>
        </p:nvSpPr>
        <p:spPr/>
        <p:txBody>
          <a:bodyPr/>
          <a:lstStyle/>
          <a:p>
            <a:fld id="{B529BF86-FA93-8841-9A14-9B46A990996E}" type="slidenum">
              <a:rPr lang="en-US" smtClean="0"/>
              <a:t>8</a:t>
            </a:fld>
            <a:endParaRPr lang="en-US"/>
          </a:p>
        </p:txBody>
      </p:sp>
    </p:spTree>
    <p:extLst>
      <p:ext uri="{BB962C8B-B14F-4D97-AF65-F5344CB8AC3E}">
        <p14:creationId xmlns:p14="http://schemas.microsoft.com/office/powerpoint/2010/main" val="1017471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35739D-21B3-F341-9A5D-330A73B802EA}"/>
              </a:ext>
            </a:extLst>
          </p:cNvPr>
          <p:cNvSpPr/>
          <p:nvPr/>
        </p:nvSpPr>
        <p:spPr>
          <a:xfrm>
            <a:off x="479686" y="509375"/>
            <a:ext cx="11212642" cy="4462760"/>
          </a:xfrm>
          <a:prstGeom prst="rect">
            <a:avLst/>
          </a:prstGeom>
        </p:spPr>
        <p:txBody>
          <a:bodyPr wrap="square">
            <a:spAutoFit/>
          </a:bodyPr>
          <a:lstStyle/>
          <a:p>
            <a:r>
              <a:rPr lang="en-US" sz="4000" b="0" i="0" u="none" strike="noStrike" dirty="0">
                <a:solidFill>
                  <a:srgbClr val="1C4587"/>
                </a:solidFill>
                <a:effectLst/>
                <a:latin typeface="FreightMacro Pro Book" panose="02000603040000020004" pitchFamily="2" charset="77"/>
              </a:rPr>
              <a:t>We set out to make:</a:t>
            </a:r>
            <a:endParaRPr lang="en-US" sz="4000" dirty="0">
              <a:solidFill>
                <a:srgbClr val="1C4587"/>
              </a:solidFill>
              <a:latin typeface="FreightMacro Pro Book" panose="02000603040000020004" pitchFamily="2" charset="77"/>
            </a:endParaRPr>
          </a:p>
          <a:p>
            <a:pPr marL="457200" indent="-457200">
              <a:buFont typeface="Arial" panose="020B0604020202020204" pitchFamily="34" charset="0"/>
              <a:buChar char="•"/>
            </a:pPr>
            <a:endParaRPr lang="en-US" sz="2800" dirty="0">
              <a:solidFill>
                <a:srgbClr val="1C4587"/>
              </a:solidFill>
              <a:latin typeface="Zilla Slab"/>
            </a:endParaRPr>
          </a:p>
          <a:p>
            <a:pPr marL="457200" indent="-457200">
              <a:buFont typeface="Arial" panose="020B0604020202020204" pitchFamily="34" charset="0"/>
              <a:buChar char="•"/>
            </a:pPr>
            <a:r>
              <a:rPr lang="en-US" sz="2400" dirty="0">
                <a:solidFill>
                  <a:srgbClr val="000000"/>
                </a:solidFill>
                <a:latin typeface="Muli" panose="02000503000000000000" pitchFamily="2" charset="77"/>
              </a:rPr>
              <a:t>R package with one data sample from each LTER site</a:t>
            </a:r>
          </a:p>
          <a:p>
            <a:endParaRPr lang="en-US" sz="2400" dirty="0">
              <a:solidFill>
                <a:srgbClr val="000000"/>
              </a:solidFill>
              <a:latin typeface="Muli" panose="02000503000000000000" pitchFamily="2" charset="77"/>
            </a:endParaRPr>
          </a:p>
          <a:p>
            <a:pPr marL="457200" indent="-457200">
              <a:buFont typeface="Arial" panose="020B0604020202020204" pitchFamily="34" charset="0"/>
              <a:buChar char="•"/>
            </a:pPr>
            <a:r>
              <a:rPr lang="en-US" sz="2400" dirty="0">
                <a:solidFill>
                  <a:srgbClr val="000000"/>
                </a:solidFill>
                <a:latin typeface="Muli" panose="02000503000000000000" pitchFamily="2" charset="77"/>
              </a:rPr>
              <a:t>Input from LTER information managers &amp; education team</a:t>
            </a:r>
          </a:p>
          <a:p>
            <a:endParaRPr lang="en-US" sz="2400" dirty="0">
              <a:solidFill>
                <a:srgbClr val="000000"/>
              </a:solidFill>
              <a:latin typeface="Muli" panose="02000503000000000000" pitchFamily="2" charset="77"/>
            </a:endParaRPr>
          </a:p>
          <a:p>
            <a:pPr marL="457200" indent="-457200">
              <a:buFont typeface="Arial" panose="020B0604020202020204" pitchFamily="34" charset="0"/>
              <a:buChar char="•"/>
            </a:pPr>
            <a:r>
              <a:rPr lang="en-US" sz="2400" dirty="0">
                <a:solidFill>
                  <a:srgbClr val="000000"/>
                </a:solidFill>
                <a:latin typeface="Muli" panose="02000503000000000000" pitchFamily="2" charset="77"/>
              </a:rPr>
              <a:t>Focus: teaching &amp; learning data science</a:t>
            </a:r>
          </a:p>
          <a:p>
            <a:endParaRPr lang="en-US" sz="2400" dirty="0">
              <a:solidFill>
                <a:srgbClr val="000000"/>
              </a:solidFill>
              <a:latin typeface="Muli" panose="02000503000000000000" pitchFamily="2" charset="77"/>
            </a:endParaRPr>
          </a:p>
          <a:p>
            <a:pPr marL="457200" indent="-457200">
              <a:buFont typeface="Arial" panose="020B0604020202020204" pitchFamily="34" charset="0"/>
              <a:buChar char="•"/>
            </a:pPr>
            <a:r>
              <a:rPr lang="en-US" sz="2400" dirty="0">
                <a:solidFill>
                  <a:srgbClr val="000000"/>
                </a:solidFill>
                <a:latin typeface="Muli" panose="02000503000000000000" pitchFamily="2" charset="77"/>
              </a:rPr>
              <a:t>Complete documentation + access to raw data &amp; metadata </a:t>
            </a:r>
          </a:p>
          <a:p>
            <a:endParaRPr lang="en-US" sz="2400" dirty="0">
              <a:solidFill>
                <a:srgbClr val="000000"/>
              </a:solidFill>
              <a:latin typeface="Muli" panose="02000503000000000000" pitchFamily="2" charset="77"/>
            </a:endParaRPr>
          </a:p>
          <a:p>
            <a:pPr marL="457200" indent="-457200">
              <a:buFont typeface="Arial" panose="020B0604020202020204" pitchFamily="34" charset="0"/>
              <a:buChar char="•"/>
            </a:pPr>
            <a:r>
              <a:rPr lang="en-US" sz="2400" dirty="0">
                <a:solidFill>
                  <a:srgbClr val="000000"/>
                </a:solidFill>
                <a:latin typeface="Muli" panose="02000503000000000000" pitchFamily="2" charset="77"/>
              </a:rPr>
              <a:t>Best practices for data management, documentation &amp; sharing</a:t>
            </a:r>
          </a:p>
        </p:txBody>
      </p:sp>
      <p:sp>
        <p:nvSpPr>
          <p:cNvPr id="5" name="Slide Number Placeholder 4">
            <a:extLst>
              <a:ext uri="{FF2B5EF4-FFF2-40B4-BE49-F238E27FC236}">
                <a16:creationId xmlns:a16="http://schemas.microsoft.com/office/drawing/2014/main" id="{5BE86DB6-207F-AF4E-B7C6-1BB13749F9B9}"/>
              </a:ext>
            </a:extLst>
          </p:cNvPr>
          <p:cNvSpPr>
            <a:spLocks noGrp="1"/>
          </p:cNvSpPr>
          <p:nvPr>
            <p:ph type="sldNum" sz="quarter" idx="12"/>
          </p:nvPr>
        </p:nvSpPr>
        <p:spPr/>
        <p:txBody>
          <a:bodyPr/>
          <a:lstStyle/>
          <a:p>
            <a:fld id="{B529BF86-FA93-8841-9A14-9B46A990996E}" type="slidenum">
              <a:rPr lang="en-US" smtClean="0"/>
              <a:t>9</a:t>
            </a:fld>
            <a:endParaRPr lang="en-US"/>
          </a:p>
        </p:txBody>
      </p:sp>
    </p:spTree>
    <p:extLst>
      <p:ext uri="{BB962C8B-B14F-4D97-AF65-F5344CB8AC3E}">
        <p14:creationId xmlns:p14="http://schemas.microsoft.com/office/powerpoint/2010/main" val="2727215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6810</TotalTime>
  <Words>2730</Words>
  <Application>Microsoft Macintosh PowerPoint</Application>
  <PresentationFormat>Widescreen</PresentationFormat>
  <Paragraphs>183</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FreightMacro Pro Book</vt:lpstr>
      <vt:lpstr>Muli</vt:lpstr>
      <vt:lpstr>Zilla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26</cp:revision>
  <dcterms:created xsi:type="dcterms:W3CDTF">2021-06-17T22:50:36Z</dcterms:created>
  <dcterms:modified xsi:type="dcterms:W3CDTF">2021-06-22T16:21:18Z</dcterms:modified>
</cp:coreProperties>
</file>